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5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797957C-8223-4A30-BFE0-4708D45855CA}">
  <a:tblStyle styleId="{F797957C-8223-4A30-BFE0-4708D45855CA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AF1"/>
          </a:solidFill>
        </a:fill>
      </a:tcStyle>
    </a:wholeTbl>
    <a:band1H>
      <a:tcTxStyle b="off" i="off"/>
      <a:tcStyle>
        <a:fill>
          <a:solidFill>
            <a:srgbClr val="CED2E2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ED2E2"/>
          </a:solidFill>
        </a:fill>
      </a:tcStyle>
    </a:band1V>
    <a:band2V>
      <a:tcTxStyle b="off" i="off"/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7" name="Google Shape;13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09a86c110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7" name="Google Shape;147;g309a86c110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全景圖片 (含標題)">
  <p:cSld name="全景圖片 (含標題)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/>
          <p:nvPr>
            <p:ph idx="2" type="pic"/>
          </p:nvPr>
        </p:nvSpPr>
        <p:spPr>
          <a:xfrm>
            <a:off x="685800" y="533400"/>
            <a:ext cx="10818812" cy="31242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11"/>
          <p:cNvSpPr txBox="1"/>
          <p:nvPr>
            <p:ph idx="1" type="body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與說明文字">
  <p:cSld name="標題與說明文字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" type="body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1B1E3D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9" name="Google Shape;89;p1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引述 (含標題)">
  <p:cSld name="引述 (含標題)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1" type="body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2" type="body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1B1E3D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1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99" name="Google Shape;99;p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zh-TW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zh-TW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名片">
  <p:cSld name="名片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 txBox="1"/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" type="body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1B1E3D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4" name="Google Shape;104;p1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引述名片">
  <p:cSld name="引述名片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/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5"/>
          <p:cNvSpPr txBox="1"/>
          <p:nvPr>
            <p:ph idx="1" type="body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0" name="Google Shape;110;p15"/>
          <p:cNvSpPr txBox="1"/>
          <p:nvPr>
            <p:ph idx="2" type="body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1B1E3D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1" name="Google Shape;111;p1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14" name="Google Shape;114;p15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zh-TW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5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zh-TW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是非題">
  <p:cSld name="是非題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1" type="body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9" name="Google Shape;119;p16"/>
          <p:cNvSpPr txBox="1"/>
          <p:nvPr>
            <p:ph idx="2" type="body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1B1E3D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0" name="Google Shape;120;p1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7"/>
          <p:cNvSpPr txBox="1"/>
          <p:nvPr>
            <p:ph idx="1" type="body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 txBox="1"/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8"/>
          <p:cNvSpPr txBox="1"/>
          <p:nvPr>
            <p:ph idx="1" type="body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2" name="Google Shape;132;p1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showMasterSp="0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1B1E3D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27" name="Google Shape;27;p3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" name="Google Shape;28;p3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9" name="Google Shape;29;p3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3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3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sz="36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1B1E3D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" type="body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2" type="body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54" name="Google Shape;54;p7"/>
          <p:cNvSpPr txBox="1"/>
          <p:nvPr>
            <p:ph idx="2" type="body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3" type="body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56" name="Google Shape;56;p7"/>
          <p:cNvSpPr txBox="1"/>
          <p:nvPr>
            <p:ph idx="4" type="body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/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" type="body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b="0" sz="2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/>
          <p:nvPr>
            <p:ph idx="2" type="pic"/>
          </p:nvPr>
        </p:nvSpPr>
        <p:spPr>
          <a:xfrm>
            <a:off x="989012" y="914400"/>
            <a:ext cx="3280974" cy="45720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10"/>
          <p:cNvSpPr txBox="1"/>
          <p:nvPr>
            <p:ph idx="1" type="body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76" name="Google Shape;76;p10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0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5072AA"/>
            </a:gs>
            <a:gs pos="10000">
              <a:srgbClr val="5072AA"/>
            </a:gs>
            <a:gs pos="100000">
              <a:srgbClr val="1A1F4B"/>
            </a:gs>
          </a:gsLst>
          <a:lin ang="612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7" name="Google Shape;7;p1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" name="Google Shape;9;p1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0" name="Google Shape;10;p1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" name="Google Shape;11;p1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2" name="Google Shape;12;p1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0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1B1E3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1B1E3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1B1E3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1B1E3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1B1E3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1B1E3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1B1E3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1B1E3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1B1E3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2142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/>
        </p:nvSpPr>
        <p:spPr>
          <a:xfrm>
            <a:off x="8602134" y="1123033"/>
            <a:ext cx="4732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zh-TW" sz="3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10\15</a:t>
            </a:r>
            <a:r>
              <a:rPr b="0" i="0" lang="zh-TW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</a:t>
            </a:r>
            <a:r>
              <a:rPr lang="zh-TW" sz="3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二</a:t>
            </a:r>
            <a:r>
              <a:rPr b="0" i="0" lang="zh-TW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 b="0" i="0" sz="36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0" name="Google Shape;140;p19"/>
          <p:cNvSpPr txBox="1"/>
          <p:nvPr/>
        </p:nvSpPr>
        <p:spPr>
          <a:xfrm>
            <a:off x="8602133" y="1769529"/>
            <a:ext cx="2540100" cy="17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0" i="0" lang="zh-TW" sz="35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應到：45人</a:t>
            </a:r>
            <a:endParaRPr b="0" i="0" sz="35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0" i="0" lang="zh-TW" sz="35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實到：45人</a:t>
            </a:r>
            <a:endParaRPr b="0" i="0" sz="35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0" i="0" lang="zh-TW" sz="35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缺：</a:t>
            </a:r>
            <a:endParaRPr b="0" i="0" sz="35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1" name="Google Shape;141;p19"/>
          <p:cNvSpPr txBox="1"/>
          <p:nvPr/>
        </p:nvSpPr>
        <p:spPr>
          <a:xfrm>
            <a:off x="0" y="0"/>
            <a:ext cx="3000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zh-TW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假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2" name="Google Shape;142;p19"/>
          <p:cNvGraphicFramePr/>
          <p:nvPr/>
        </p:nvGraphicFramePr>
        <p:xfrm>
          <a:off x="599034" y="49320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{F797957C-8223-4A30-BFE0-4708D45855CA}</a:tableStyleId>
              </a:tblPr>
              <a:tblGrid>
                <a:gridCol w="2163825"/>
                <a:gridCol w="3031075"/>
                <a:gridCol w="1931900"/>
              </a:tblGrid>
              <a:tr h="701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就位時間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考試時間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科目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</a:tr>
              <a:tr h="701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8:</a:t>
                      </a:r>
                      <a:r>
                        <a:rPr lang="zh-TW" sz="3600"/>
                        <a:t>15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8:</a:t>
                      </a:r>
                      <a:r>
                        <a:rPr lang="zh-TW" sz="3600"/>
                        <a:t>20</a:t>
                      </a:r>
                      <a:r>
                        <a:rPr lang="zh-TW" sz="3600" u="none" cap="none" strike="noStrike"/>
                        <a:t>-9:</a:t>
                      </a:r>
                      <a:r>
                        <a:rPr lang="zh-TW" sz="3600"/>
                        <a:t>30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  </a:t>
                      </a:r>
                      <a:r>
                        <a:rPr lang="zh-TW" sz="3600"/>
                        <a:t> 自然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</a:tr>
              <a:tr h="701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9:</a:t>
                      </a:r>
                      <a:r>
                        <a:rPr lang="zh-TW" sz="3600"/>
                        <a:t>35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9:</a:t>
                      </a:r>
                      <a:r>
                        <a:rPr lang="zh-TW" sz="3600"/>
                        <a:t>40</a:t>
                      </a:r>
                      <a:r>
                        <a:rPr lang="zh-TW" sz="3600" u="none" cap="none" strike="noStrike"/>
                        <a:t>-10:</a:t>
                      </a:r>
                      <a:r>
                        <a:rPr lang="zh-TW" sz="3600"/>
                        <a:t>40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>
                          <a:solidFill>
                            <a:srgbClr val="FF0000"/>
                          </a:solidFill>
                        </a:rPr>
                        <a:t>自習</a:t>
                      </a:r>
                      <a:endParaRPr sz="3600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10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1</a:t>
                      </a:r>
                      <a:r>
                        <a:rPr lang="zh-TW" sz="3600"/>
                        <a:t>0</a:t>
                      </a:r>
                      <a:r>
                        <a:rPr lang="zh-TW" sz="3600" u="none" cap="none" strike="noStrike"/>
                        <a:t>:</a:t>
                      </a:r>
                      <a:r>
                        <a:rPr lang="zh-TW" sz="3600"/>
                        <a:t>5</a:t>
                      </a:r>
                      <a:r>
                        <a:rPr lang="zh-TW" sz="3600" u="none" cap="none" strike="noStrike"/>
                        <a:t>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/>
                        <a:t>11:00</a:t>
                      </a:r>
                      <a:r>
                        <a:rPr lang="zh-TW" sz="3600" u="none" cap="none" strike="noStrike"/>
                        <a:t>-</a:t>
                      </a:r>
                      <a:r>
                        <a:rPr lang="zh-TW" sz="3600"/>
                        <a:t>12:00</a:t>
                      </a:r>
                      <a:endParaRPr sz="3600" u="none" cap="none" strike="noStrike"/>
                    </a:p>
                  </a:txBody>
                  <a:tcPr marT="45725" marB="45725" marR="91450" marL="91450"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50"/>
                        <a:buFont typeface="Arial"/>
                        <a:buNone/>
                      </a:pPr>
                      <a:r>
                        <a:rPr lang="zh-TW" sz="36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  </a:t>
                      </a:r>
                      <a:r>
                        <a:rPr lang="zh-TW" sz="365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自習</a:t>
                      </a:r>
                      <a:endParaRPr sz="365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10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13:25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13:30-14:30</a:t>
                      </a:r>
                      <a:endParaRPr sz="3600" u="none" cap="none" strike="noStrike"/>
                    </a:p>
                  </a:txBody>
                  <a:tcPr marT="45725" marB="45725" marR="91450" marL="91450">
                    <a:lnR cap="flat" cmpd="sng" w="12700">
                      <a:solidFill>
                        <a:srgbClr val="E8EAF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50">
                          <a:latin typeface="Arial"/>
                          <a:ea typeface="Arial"/>
                          <a:cs typeface="Arial"/>
                          <a:sym typeface="Arial"/>
                        </a:rPr>
                        <a:t>   英聽</a:t>
                      </a:r>
                      <a:endParaRPr sz="36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E8EAF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E8EAF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E8EAF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10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14:35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14:40-15:20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50">
                          <a:latin typeface="Arial"/>
                          <a:ea typeface="Arial"/>
                          <a:cs typeface="Arial"/>
                          <a:sym typeface="Arial"/>
                        </a:rPr>
                        <a:t>   </a:t>
                      </a:r>
                      <a:r>
                        <a:rPr lang="zh-TW" sz="365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自習</a:t>
                      </a:r>
                      <a:endParaRPr sz="3650" u="none" cap="none" strike="noStrike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rgbClr val="E8EAF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710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15:25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15:30-16:30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50">
                          <a:latin typeface="Arial"/>
                          <a:ea typeface="Arial"/>
                          <a:cs typeface="Arial"/>
                          <a:sym typeface="Arial"/>
                        </a:rPr>
                        <a:t>   國文</a:t>
                      </a:r>
                      <a:endParaRPr sz="36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701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1</a:t>
                      </a:r>
                      <a:r>
                        <a:rPr lang="zh-TW" sz="3600"/>
                        <a:t>6</a:t>
                      </a:r>
                      <a:r>
                        <a:rPr lang="zh-TW" sz="3600" u="none" cap="none" strike="noStrike"/>
                        <a:t>:</a:t>
                      </a:r>
                      <a:r>
                        <a:rPr lang="zh-TW" sz="3600"/>
                        <a:t>3</a:t>
                      </a:r>
                      <a:r>
                        <a:rPr lang="zh-TW" sz="3600" u="none" cap="none" strike="noStrike"/>
                        <a:t>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  </a:t>
                      </a:r>
                      <a:r>
                        <a:rPr lang="zh-TW" sz="3600"/>
                        <a:t>16:40-17:30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/>
                        <a:t>打掃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43" name="Google Shape;143;p19"/>
          <p:cNvSpPr txBox="1"/>
          <p:nvPr/>
        </p:nvSpPr>
        <p:spPr>
          <a:xfrm flipH="1" rot="10800000">
            <a:off x="11680650" y="4600494"/>
            <a:ext cx="526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1B1E3D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4" name="Google Shape;144;p19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0"/>
          <p:cNvSpPr txBox="1"/>
          <p:nvPr/>
        </p:nvSpPr>
        <p:spPr>
          <a:xfrm>
            <a:off x="8602134" y="1123033"/>
            <a:ext cx="4732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zh-TW" sz="3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10\16</a:t>
            </a:r>
            <a:r>
              <a:rPr b="0" i="0" lang="zh-TW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</a:t>
            </a:r>
            <a:r>
              <a:rPr lang="zh-TW" sz="3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三</a:t>
            </a:r>
            <a:r>
              <a:rPr b="0" i="0" lang="zh-TW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 b="0" i="0" sz="36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0" name="Google Shape;150;p20"/>
          <p:cNvSpPr txBox="1"/>
          <p:nvPr/>
        </p:nvSpPr>
        <p:spPr>
          <a:xfrm>
            <a:off x="8602133" y="1769529"/>
            <a:ext cx="2540100" cy="17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0" i="0" lang="zh-TW" sz="35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應到：45人</a:t>
            </a:r>
            <a:endParaRPr b="0" i="0" sz="35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0" i="0" lang="zh-TW" sz="35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實到：45人</a:t>
            </a:r>
            <a:endParaRPr b="0" i="0" sz="35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0" i="0" lang="zh-TW" sz="35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缺：</a:t>
            </a:r>
            <a:endParaRPr b="0" i="0" sz="35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1" name="Google Shape;151;p20"/>
          <p:cNvSpPr txBox="1"/>
          <p:nvPr/>
        </p:nvSpPr>
        <p:spPr>
          <a:xfrm>
            <a:off x="0" y="162725"/>
            <a:ext cx="3000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zh-TW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假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" name="Google Shape;152;p20"/>
          <p:cNvGraphicFramePr/>
          <p:nvPr/>
        </p:nvGraphicFramePr>
        <p:xfrm>
          <a:off x="575784" y="50142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{F797957C-8223-4A30-BFE0-4708D45855CA}</a:tableStyleId>
              </a:tblPr>
              <a:tblGrid>
                <a:gridCol w="2163825"/>
                <a:gridCol w="3031075"/>
                <a:gridCol w="1931900"/>
              </a:tblGrid>
              <a:tr h="719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就位時間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考試時間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科目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</a:tr>
              <a:tr h="695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8:</a:t>
                      </a:r>
                      <a:r>
                        <a:rPr lang="zh-TW" sz="3600"/>
                        <a:t>1</a:t>
                      </a:r>
                      <a:r>
                        <a:rPr lang="zh-TW" sz="3600" u="none" cap="none" strike="noStrike"/>
                        <a:t>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/>
                        <a:t>8:20-9:30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   </a:t>
                      </a:r>
                      <a:r>
                        <a:rPr lang="zh-TW" sz="3600"/>
                        <a:t>社會</a:t>
                      </a:r>
                      <a:endParaRPr sz="3600" u="none" cap="none" strike="noStrike"/>
                    </a:p>
                  </a:txBody>
                  <a:tcPr marT="45725" marB="45725" marR="91450" marL="91450">
                    <a:lnB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19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9:</a:t>
                      </a:r>
                      <a:r>
                        <a:rPr lang="zh-TW" sz="3600"/>
                        <a:t>3</a:t>
                      </a:r>
                      <a:r>
                        <a:rPr lang="zh-TW" sz="3600"/>
                        <a:t>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  </a:t>
                      </a:r>
                      <a:r>
                        <a:rPr lang="zh-TW" sz="3600">
                          <a:solidFill>
                            <a:schemeClr val="dk1"/>
                          </a:solidFill>
                        </a:rPr>
                        <a:t>9:40-10:40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>
                          <a:solidFill>
                            <a:srgbClr val="FF0000"/>
                          </a:solidFill>
                        </a:rPr>
                        <a:t>自習</a:t>
                      </a:r>
                      <a:endParaRPr sz="36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AF1"/>
                    </a:solidFill>
                  </a:tcPr>
                </a:tc>
              </a:tr>
              <a:tr h="727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10:</a:t>
                      </a:r>
                      <a:r>
                        <a:rPr lang="zh-TW" sz="3600"/>
                        <a:t>5</a:t>
                      </a:r>
                      <a:r>
                        <a:rPr lang="zh-TW" sz="3600" u="none" cap="none" strike="noStrike"/>
                        <a:t>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  11:00-12:00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50"/>
                        <a:buFont typeface="Arial"/>
                        <a:buNone/>
                      </a:pPr>
                      <a:r>
                        <a:rPr lang="zh-TW" sz="36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  </a:t>
                      </a:r>
                      <a:r>
                        <a:rPr lang="zh-TW" sz="365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自習</a:t>
                      </a:r>
                      <a:endParaRPr sz="365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7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13:25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13:30-14:30</a:t>
                      </a:r>
                      <a:endParaRPr sz="3600" u="none" cap="none" strike="noStrike"/>
                    </a:p>
                  </a:txBody>
                  <a:tcPr marT="45725" marB="45725" marR="91450" marL="91450">
                    <a:lnR cap="flat" cmpd="sng" w="12700">
                      <a:solidFill>
                        <a:srgbClr val="E8EAF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50">
                          <a:latin typeface="Arial"/>
                          <a:ea typeface="Arial"/>
                          <a:cs typeface="Arial"/>
                          <a:sym typeface="Arial"/>
                        </a:rPr>
                        <a:t>   </a:t>
                      </a:r>
                      <a:r>
                        <a:rPr lang="zh-TW" sz="3650">
                          <a:latin typeface="Arial"/>
                          <a:ea typeface="Arial"/>
                          <a:cs typeface="Arial"/>
                          <a:sym typeface="Arial"/>
                        </a:rPr>
                        <a:t>數學</a:t>
                      </a:r>
                      <a:endParaRPr sz="36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E8EAF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E8EAF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E8EAF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7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14:35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14:40-15:20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50">
                          <a:latin typeface="Arial"/>
                          <a:ea typeface="Arial"/>
                          <a:cs typeface="Arial"/>
                          <a:sym typeface="Arial"/>
                        </a:rPr>
                        <a:t>   </a:t>
                      </a:r>
                      <a:r>
                        <a:rPr lang="zh-TW" sz="365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自習</a:t>
                      </a:r>
                      <a:r>
                        <a:rPr lang="zh-TW" sz="3650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36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rgbClr val="E8EAF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727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15:25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00"/>
                        <a:t>15:30-16:30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650">
                          <a:latin typeface="Arial"/>
                          <a:ea typeface="Arial"/>
                          <a:cs typeface="Arial"/>
                          <a:sym typeface="Arial"/>
                        </a:rPr>
                        <a:t>   </a:t>
                      </a:r>
                      <a:r>
                        <a:rPr lang="zh-TW" sz="3650">
                          <a:latin typeface="Arial"/>
                          <a:ea typeface="Arial"/>
                          <a:cs typeface="Arial"/>
                          <a:sym typeface="Arial"/>
                        </a:rPr>
                        <a:t>英語</a:t>
                      </a:r>
                      <a:endParaRPr sz="36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719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1</a:t>
                      </a:r>
                      <a:r>
                        <a:rPr lang="zh-TW" sz="3600"/>
                        <a:t>6</a:t>
                      </a:r>
                      <a:r>
                        <a:rPr lang="zh-TW" sz="3600" u="none" cap="none" strike="noStrike"/>
                        <a:t>:</a:t>
                      </a:r>
                      <a:r>
                        <a:rPr lang="zh-TW" sz="3600"/>
                        <a:t>2</a:t>
                      </a:r>
                      <a:r>
                        <a:rPr lang="zh-TW" sz="3600" u="none" cap="none" strike="noStrike"/>
                        <a:t>5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none" cap="none" strike="noStrike"/>
                        <a:t>  </a:t>
                      </a:r>
                      <a:r>
                        <a:rPr lang="zh-TW" sz="3600"/>
                        <a:t>16:30-17:30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/>
                        <a:t>打掃</a:t>
                      </a:r>
                      <a:endParaRPr sz="36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53" name="Google Shape;153;p20"/>
          <p:cNvSpPr txBox="1"/>
          <p:nvPr/>
        </p:nvSpPr>
        <p:spPr>
          <a:xfrm flipH="1" rot="10800000">
            <a:off x="11680650" y="4600494"/>
            <a:ext cx="526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1B1E3D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切割線">
  <a:themeElements>
    <a:clrScheme name="暖調藍色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