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695" r:id="rId2"/>
    <p:sldId id="696" r:id="rId3"/>
    <p:sldId id="697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4D719A-5150-4841-A141-4767668699E5}" type="datetimeFigureOut">
              <a:rPr lang="zh-TW" altLang="en-US" smtClean="0"/>
              <a:t>2024/8/8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9B897E-3D9C-40F1-84A5-35B639668C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6009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「國家地理知識大競賽」自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2005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年開辦，至今已邁入第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個年頭。參賽對象以國中小五至九年級在學學生，且年齡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16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歲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含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以下者。競賽項目分為「環境觀察暨手繪地圖能力測驗」和「地理知識能力測驗」兩項，兩項測驗都是從每年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月宣傳起跑，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月起由學校為單位線上報名。</a:t>
            </a:r>
            <a:endParaRPr lang="en-US" altLang="zh-TW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atinLnBrk="1"/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負責競賽承辦的台灣師範大學地理學系副教授沈淑敏表示，地理學科具有跨自然與人文社會學科的特質，強調自然與人文環境的互動，著重地方、區域、國家、全球的關連，是啟發學生統整思考和人文關懷的重要路徑。</a:t>
            </a:r>
          </a:p>
          <a:p>
            <a:pPr latinLnBrk="1"/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沈淑敏表示，「地理知識能力測驗」展現高階思考能力和實作經驗，範圍涵蓋古今中外、題型活潑多元，旨為鼓勵學生自主與深入學習廣博的知識與概念，同時也會設計閱讀地圖、指南針、遙感探測、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Google Map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、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GPS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全球定位等工具操作考題，激發學生與時俱進的素養、視野、和實作能力。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0ACD0-CCB4-412C-8C83-D4E1EE0BB19A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4097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0E440B7-6169-47BB-B937-A8B4DB423D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C8D50300-B798-4DB3-864D-3A1ABD5EFC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1BF78A3-ABE3-4C85-872E-80F134D7E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50139-339A-468E-996F-D18BA4E94968}" type="datetimeFigureOut">
              <a:rPr lang="zh-TW" altLang="en-US" smtClean="0"/>
              <a:t>2024/8/8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38C888B-23C6-4AAC-A929-1C792D0CB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3EC6F4A-24F3-4278-A065-09569FD7D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DF6F7-BE07-4E9B-B65E-29FCC7187EB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6661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49F8318-E427-49D5-B1E2-2931B1D33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69E54D7D-7F37-4501-9662-EDD3784A13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C69222C-0EBF-4229-862C-A6ED5B327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50139-339A-468E-996F-D18BA4E94968}" type="datetimeFigureOut">
              <a:rPr lang="zh-TW" altLang="en-US" smtClean="0"/>
              <a:t>2024/8/8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646FD9E-A663-46C5-9A67-3E8E0C0B7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EFACA15-395F-4C37-9C40-6E163BF3A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DF6F7-BE07-4E9B-B65E-29FCC7187EB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3463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0C264754-3525-4A69-B8E9-18F279DBB3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B476B79-CAED-4F68-AA04-8A10A3306B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889555C-DDC8-4C59-AC87-B3AE99B6C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50139-339A-468E-996F-D18BA4E94968}" type="datetimeFigureOut">
              <a:rPr lang="zh-TW" altLang="en-US" smtClean="0"/>
              <a:t>2024/8/8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39045D6-21B1-4AB2-8A66-D1A3DCF34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30E45A2-64A2-4D85-ABD1-9238FD6C4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DF6F7-BE07-4E9B-B65E-29FCC7187EB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7511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D7D3B1F-ECF5-41D4-BEB4-9E274D9EB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4400ABF-34DE-4BC7-8CED-AA256EE731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54C5285-86EC-4F3F-999A-91E904A38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50139-339A-468E-996F-D18BA4E94968}" type="datetimeFigureOut">
              <a:rPr lang="zh-TW" altLang="en-US" smtClean="0"/>
              <a:t>2024/8/8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607C456-FB5B-43A9-8DCF-21B6D035E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D352667-3F1B-4DE7-A677-DBEC7F838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DF6F7-BE07-4E9B-B65E-29FCC7187EB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2259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2214DE9-489E-46D2-8791-DF9610D78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E22ED79-9B50-41FE-83FD-103FF2516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F34FF01-ACEA-4E98-9CD3-E890DB6CD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50139-339A-468E-996F-D18BA4E94968}" type="datetimeFigureOut">
              <a:rPr lang="zh-TW" altLang="en-US" smtClean="0"/>
              <a:t>2024/8/8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65B4123-6099-494E-B9B2-320ECFB1F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05EE6D7-A1D0-45AD-BA06-24BE2B51D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DF6F7-BE07-4E9B-B65E-29FCC7187EB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9855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3D47CF0-69D7-4A1F-B0A7-729997B4D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0EBEA9D-7131-48B1-8E0B-8C2FD661E2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6E0162C-6CC5-4126-8FE5-898CDAC25C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FDB6A35-B5FC-40B4-A3BE-333B37827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50139-339A-468E-996F-D18BA4E94968}" type="datetimeFigureOut">
              <a:rPr lang="zh-TW" altLang="en-US" smtClean="0"/>
              <a:t>2024/8/8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67BB18D-8682-489D-AE36-553CC6FFC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0786980-8C42-483C-BF48-E288EF254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DF6F7-BE07-4E9B-B65E-29FCC7187EB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5783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809558C-473A-48BD-8964-8555697F9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F3EAD5C-DDF3-445B-A98D-3011D8A25E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68730715-0A15-4BE9-A1BC-C2BAAEF76F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45CC4840-BD40-41EF-A839-165C192BBA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C1C83C97-B8AD-4FFA-BF11-E13B286EAF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1D162DD2-2BB6-4EC8-95E4-977C12A23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50139-339A-468E-996F-D18BA4E94968}" type="datetimeFigureOut">
              <a:rPr lang="zh-TW" altLang="en-US" smtClean="0"/>
              <a:t>2024/8/8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15DAC716-9E41-401B-9316-CBDD28BEF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09C60DFF-1A54-4ECD-AA02-D03A291E4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DF6F7-BE07-4E9B-B65E-29FCC7187EB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402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2CA6E0E-5B33-4010-8ABE-23730907A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8F4FCEF9-6F2C-4B97-BB71-B3D381BA1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50139-339A-468E-996F-D18BA4E94968}" type="datetimeFigureOut">
              <a:rPr lang="zh-TW" altLang="en-US" smtClean="0"/>
              <a:t>2024/8/8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354A21C3-DFF6-4605-B8B0-AC064A3F9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9DAD1B55-B367-4A3E-9909-1A68C865C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DF6F7-BE07-4E9B-B65E-29FCC7187EB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9316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E996B41F-E848-46C2-B7AF-568918926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50139-339A-468E-996F-D18BA4E94968}" type="datetimeFigureOut">
              <a:rPr lang="zh-TW" altLang="en-US" smtClean="0"/>
              <a:t>2024/8/8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9E84EF6A-9216-46D2-B37E-AC226EB38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E806CA1-A5A0-4C69-844E-D077291E0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DF6F7-BE07-4E9B-B65E-29FCC7187EB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051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85D67C8-A6D0-4A82-8946-E184FC6BA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893E03D-0674-47CE-B857-2B28955E4D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FFFE6AAD-6EB3-418E-A2C5-D595233220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D5361D4-8F3B-4EA0-9F43-1DD0E7D36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50139-339A-468E-996F-D18BA4E94968}" type="datetimeFigureOut">
              <a:rPr lang="zh-TW" altLang="en-US" smtClean="0"/>
              <a:t>2024/8/8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672D732-E5BC-4DDF-B31C-6BF0E960A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9004E74-849F-49BF-BF13-50F9B96BF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DF6F7-BE07-4E9B-B65E-29FCC7187EB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0854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8322DD3-7D91-45DA-9006-A3C41182C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1F00E6AE-E8B9-452D-89FB-5093B90BD0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C7E5A19-92C9-424B-A8DF-B919C25B0D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D0C3B63-9A7C-415A-9EA5-91A9094E0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50139-339A-468E-996F-D18BA4E94968}" type="datetimeFigureOut">
              <a:rPr lang="zh-TW" altLang="en-US" smtClean="0"/>
              <a:t>2024/8/8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CD3086D-39B3-4E4E-96BA-42056DD7E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7388B9D-0929-4EBA-8998-C1E820011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DF6F7-BE07-4E9B-B65E-29FCC7187EB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9385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DF432AA4-05EC-4560-84F0-87292255F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07C36B6-BCB3-48B5-9E38-E151D2DB1E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46FFCB1-212C-490F-9C35-E15B4C1E71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50139-339A-468E-996F-D18BA4E94968}" type="datetimeFigureOut">
              <a:rPr lang="zh-TW" altLang="en-US" smtClean="0"/>
              <a:t>2024/8/8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07103B4-6C21-4C99-A66D-CFBD2597E2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3DDD65D-E2BD-46DA-A34C-DC52698732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DF6F7-BE07-4E9B-B65E-29FCC7187EB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8640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26724"/>
            <a:ext cx="12232134" cy="5631276"/>
          </a:xfrm>
          <a:prstGeom prst="rect">
            <a:avLst/>
          </a:prstGeom>
        </p:spPr>
      </p:pic>
      <p:sp>
        <p:nvSpPr>
          <p:cNvPr id="3" name="標題 1"/>
          <p:cNvSpPr txBox="1">
            <a:spLocks/>
          </p:cNvSpPr>
          <p:nvPr/>
        </p:nvSpPr>
        <p:spPr>
          <a:xfrm>
            <a:off x="2280227" y="424124"/>
            <a:ext cx="7227046" cy="326567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zh-TW" sz="5000" b="1" dirty="0">
                <a:solidFill>
                  <a:srgbClr val="FF0000"/>
                </a:solidFill>
                <a:latin typeface="新細明體" panose="02020500000000000000" pitchFamily="18" charset="-120"/>
              </a:rPr>
              <a:t>《</a:t>
            </a:r>
            <a:r>
              <a:rPr lang="zh-TW" altLang="en-US" sz="5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國家地理知識大競賽</a:t>
            </a:r>
            <a:r>
              <a:rPr lang="en-US" altLang="zh-TW" sz="5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新細明體" panose="02020500000000000000" pitchFamily="18" charset="-120"/>
              </a:rPr>
              <a:t>》</a:t>
            </a:r>
          </a:p>
        </p:txBody>
      </p:sp>
      <p:sp>
        <p:nvSpPr>
          <p:cNvPr id="4" name="矩形 3"/>
          <p:cNvSpPr/>
          <p:nvPr/>
        </p:nvSpPr>
        <p:spPr>
          <a:xfrm>
            <a:off x="206022" y="672726"/>
            <a:ext cx="232948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2024</a:t>
            </a:r>
            <a: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第</a:t>
            </a:r>
            <a:r>
              <a:rPr lang="en-US" altLang="zh-TW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20</a:t>
            </a:r>
            <a: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屆</a:t>
            </a:r>
            <a:endParaRPr lang="zh-TW" altLang="en-US" sz="3000" dirty="0"/>
          </a:p>
        </p:txBody>
      </p:sp>
      <p:sp>
        <p:nvSpPr>
          <p:cNvPr id="6" name="矩形 5"/>
          <p:cNvSpPr/>
          <p:nvPr/>
        </p:nvSpPr>
        <p:spPr>
          <a:xfrm>
            <a:off x="9611591" y="100784"/>
            <a:ext cx="2078182" cy="1477328"/>
          </a:xfrm>
          <a:prstGeom prst="rect">
            <a:avLst/>
          </a:prstGeom>
          <a:solidFill>
            <a:srgbClr val="FF0000"/>
          </a:solidFill>
          <a:ln w="762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altLang="zh-TW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校內初賽</a:t>
            </a:r>
            <a:r>
              <a:rPr lang="en-US" altLang="zh-TW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</a:p>
          <a:p>
            <a:pPr algn="ctr"/>
            <a:r>
              <a:rPr lang="en-US" altLang="zh-TW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08/30(</a:t>
            </a:r>
            <a:r>
              <a:rPr lang="zh-TW" altLang="en-US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五</a:t>
            </a:r>
            <a:r>
              <a:rPr lang="en-US" altLang="zh-TW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algn="ctr"/>
            <a:r>
              <a:rPr lang="zh-TW" altLang="en-US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第</a:t>
            </a:r>
            <a:r>
              <a:rPr lang="en-US" altLang="zh-TW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節</a:t>
            </a:r>
          </a:p>
        </p:txBody>
      </p:sp>
    </p:spTree>
    <p:extLst>
      <p:ext uri="{BB962C8B-B14F-4D97-AF65-F5344CB8AC3E}">
        <p14:creationId xmlns:p14="http://schemas.microsoft.com/office/powerpoint/2010/main" val="4182401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549107" y="4509120"/>
            <a:ext cx="5292080" cy="2348880"/>
          </a:xfrm>
        </p:spPr>
        <p:txBody>
          <a:bodyPr>
            <a:noAutofit/>
          </a:bodyPr>
          <a:lstStyle/>
          <a:p>
            <a:pPr algn="l"/>
            <a:r>
              <a:rPr lang="zh-TW" altLang="en-US" sz="3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</a:t>
            </a:r>
            <a:r>
              <a:rPr lang="en-US" altLang="zh-TW" sz="3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410</a:t>
            </a:r>
            <a:r>
              <a:rPr lang="zh-TW" altLang="en-US" sz="3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為</a:t>
            </a:r>
            <a:r>
              <a:rPr lang="zh-TW" altLang="en-US" sz="3000" b="1" dirty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國一</a:t>
            </a:r>
            <a:r>
              <a:rPr lang="zh-TW" altLang="en-US" sz="3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第</a:t>
            </a:r>
            <a:r>
              <a:rPr lang="en-US" altLang="zh-TW" sz="3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01</a:t>
            </a:r>
            <a:r>
              <a:rPr lang="zh-TW" altLang="en-US" sz="3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個班</a:t>
            </a:r>
            <a:endParaRPr lang="en-US" altLang="zh-TW" sz="30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r>
              <a:rPr lang="zh-TW" altLang="en-US" sz="3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</a:t>
            </a:r>
            <a:r>
              <a:rPr lang="en-US" altLang="zh-TW" sz="3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411</a:t>
            </a:r>
            <a:r>
              <a:rPr lang="zh-TW" altLang="en-US" sz="3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為</a:t>
            </a:r>
            <a:r>
              <a:rPr lang="zh-TW" altLang="en-US" sz="3000" b="1" dirty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國一</a:t>
            </a:r>
            <a:r>
              <a:rPr lang="zh-TW" altLang="en-US" sz="3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第</a:t>
            </a:r>
            <a:r>
              <a:rPr lang="en-US" altLang="zh-TW" sz="3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02</a:t>
            </a:r>
            <a:r>
              <a:rPr lang="zh-TW" altLang="en-US" sz="3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個班</a:t>
            </a:r>
            <a:endParaRPr lang="en-US" altLang="zh-TW" sz="30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r>
              <a:rPr lang="en-US" altLang="zh-TW" sz="3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…..</a:t>
            </a:r>
          </a:p>
          <a:p>
            <a:pPr algn="l"/>
            <a:r>
              <a:rPr lang="zh-TW" altLang="en-US" sz="3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</a:t>
            </a:r>
            <a:r>
              <a:rPr lang="en-US" altLang="zh-TW" sz="3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432</a:t>
            </a:r>
            <a:r>
              <a:rPr lang="zh-TW" altLang="en-US" sz="3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為</a:t>
            </a:r>
            <a:r>
              <a:rPr lang="zh-TW" altLang="en-US" sz="3000" b="1" dirty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國一</a:t>
            </a:r>
            <a:r>
              <a:rPr lang="zh-TW" altLang="en-US" sz="3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第</a:t>
            </a:r>
            <a:r>
              <a:rPr lang="en-US" altLang="zh-TW" sz="3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23</a:t>
            </a:r>
            <a:r>
              <a:rPr lang="zh-TW" altLang="en-US" sz="3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個班</a:t>
            </a:r>
          </a:p>
          <a:p>
            <a:pPr algn="l"/>
            <a:endParaRPr lang="zh-TW" altLang="en-US" sz="30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050" name="Picture 2" descr="D:\00歷年社會科務\108社會科務\2019-第15屆國家地理知識大競賽\主辦單位試題\空白答案卡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797"/>
          <a:stretch/>
        </p:blipFill>
        <p:spPr bwMode="auto">
          <a:xfrm>
            <a:off x="1631505" y="116633"/>
            <a:ext cx="2978881" cy="655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矩形 6"/>
          <p:cNvSpPr/>
          <p:nvPr/>
        </p:nvSpPr>
        <p:spPr>
          <a:xfrm>
            <a:off x="1654654" y="162932"/>
            <a:ext cx="2952328" cy="864096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n w="76200">
                <a:solidFill>
                  <a:schemeClr val="tx1"/>
                </a:solidFill>
              </a:ln>
            </a:endParaRPr>
          </a:p>
        </p:txBody>
      </p:sp>
      <p:grpSp>
        <p:nvGrpSpPr>
          <p:cNvPr id="8" name="群組 7"/>
          <p:cNvGrpSpPr/>
          <p:nvPr/>
        </p:nvGrpSpPr>
        <p:grpSpPr>
          <a:xfrm>
            <a:off x="4799857" y="44624"/>
            <a:ext cx="5809795" cy="1872208"/>
            <a:chOff x="3275856" y="44624"/>
            <a:chExt cx="5809795" cy="1872208"/>
          </a:xfrm>
        </p:grpSpPr>
        <p:pic>
          <p:nvPicPr>
            <p:cNvPr id="6" name="Picture 2" descr="D:\00歷年社會科務\108社會科務\2019-第15屆國家地理知識大競賽\主辦單位試題\空白答案卡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7797" b="86037"/>
            <a:stretch/>
          </p:blipFill>
          <p:spPr bwMode="auto">
            <a:xfrm>
              <a:off x="3275856" y="44624"/>
              <a:ext cx="5809795" cy="17837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矩形 8"/>
            <p:cNvSpPr/>
            <p:nvPr/>
          </p:nvSpPr>
          <p:spPr>
            <a:xfrm>
              <a:off x="3347864" y="188640"/>
              <a:ext cx="5688632" cy="1728192"/>
            </a:xfrm>
            <a:prstGeom prst="rect">
              <a:avLst/>
            </a:prstGeom>
            <a:noFill/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ln w="76200">
                  <a:solidFill>
                    <a:schemeClr val="tx1"/>
                  </a:solidFill>
                </a:ln>
              </a:endParaRPr>
            </a:p>
          </p:txBody>
        </p:sp>
      </p:grpSp>
      <p:cxnSp>
        <p:nvCxnSpPr>
          <p:cNvPr id="11" name="直線接點 10"/>
          <p:cNvCxnSpPr/>
          <p:nvPr/>
        </p:nvCxnSpPr>
        <p:spPr>
          <a:xfrm>
            <a:off x="4558124" y="151357"/>
            <a:ext cx="360040" cy="72008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5046169" y="645510"/>
            <a:ext cx="648072" cy="675506"/>
          </a:xfrm>
        </p:spPr>
        <p:txBody>
          <a:bodyPr>
            <a:normAutofit/>
          </a:bodyPr>
          <a:lstStyle/>
          <a:p>
            <a:r>
              <a:rPr lang="zh-TW" altLang="en-US" sz="3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七</a:t>
            </a:r>
          </a:p>
        </p:txBody>
      </p:sp>
      <p:sp>
        <p:nvSpPr>
          <p:cNvPr id="13" name="標題 3"/>
          <p:cNvSpPr txBox="1">
            <a:spLocks/>
          </p:cNvSpPr>
          <p:nvPr/>
        </p:nvSpPr>
        <p:spPr>
          <a:xfrm>
            <a:off x="5591944" y="692696"/>
            <a:ext cx="648072" cy="6755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410</a:t>
            </a:r>
            <a:endParaRPr lang="zh-TW" altLang="en-US" sz="1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標題 3"/>
          <p:cNvSpPr txBox="1">
            <a:spLocks/>
          </p:cNvSpPr>
          <p:nvPr/>
        </p:nvSpPr>
        <p:spPr>
          <a:xfrm>
            <a:off x="6096000" y="692696"/>
            <a:ext cx="648072" cy="6755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01</a:t>
            </a:r>
            <a:endParaRPr lang="zh-TW" altLang="en-US" sz="1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標題 3"/>
          <p:cNvSpPr txBox="1">
            <a:spLocks/>
          </p:cNvSpPr>
          <p:nvPr/>
        </p:nvSpPr>
        <p:spPr>
          <a:xfrm>
            <a:off x="6960096" y="813562"/>
            <a:ext cx="1368152" cy="6755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黃 </a:t>
            </a:r>
            <a:r>
              <a:rPr lang="en-US" altLang="zh-TW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〇 </a:t>
            </a:r>
            <a:r>
              <a:rPr lang="en-US" altLang="zh-TW" sz="18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〇</a:t>
            </a:r>
            <a:endParaRPr lang="zh-TW" altLang="en-US" sz="1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6" name="Picture 2" descr="D:\00歷年社會科務\108社會科務\2019-第15屆國家地理知識大競賽\主辦單位試題\空白答案卡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797" t="11614" b="72691"/>
          <a:stretch/>
        </p:blipFill>
        <p:spPr bwMode="auto">
          <a:xfrm>
            <a:off x="4583832" y="2204864"/>
            <a:ext cx="6050944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矩形 11"/>
          <p:cNvSpPr/>
          <p:nvPr/>
        </p:nvSpPr>
        <p:spPr>
          <a:xfrm>
            <a:off x="5868256" y="2714073"/>
            <a:ext cx="288032" cy="10951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矩形 17"/>
          <p:cNvSpPr/>
          <p:nvPr/>
        </p:nvSpPr>
        <p:spPr>
          <a:xfrm>
            <a:off x="9120854" y="2913629"/>
            <a:ext cx="288000" cy="10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矩形 18"/>
          <p:cNvSpPr/>
          <p:nvPr/>
        </p:nvSpPr>
        <p:spPr>
          <a:xfrm>
            <a:off x="8678210" y="3104952"/>
            <a:ext cx="216024" cy="10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2" name="群組 21"/>
          <p:cNvGrpSpPr/>
          <p:nvPr/>
        </p:nvGrpSpPr>
        <p:grpSpPr>
          <a:xfrm>
            <a:off x="9408368" y="3192109"/>
            <a:ext cx="2618030" cy="369332"/>
            <a:chOff x="7884368" y="3192109"/>
            <a:chExt cx="2618030" cy="369332"/>
          </a:xfrm>
        </p:grpSpPr>
        <p:cxnSp>
          <p:nvCxnSpPr>
            <p:cNvPr id="20" name="直線單箭頭接點 19"/>
            <p:cNvCxnSpPr>
              <a:endCxn id="21" idx="1"/>
            </p:cNvCxnSpPr>
            <p:nvPr/>
          </p:nvCxnSpPr>
          <p:spPr>
            <a:xfrm>
              <a:off x="7884368" y="3356992"/>
              <a:ext cx="1718438" cy="19783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文字方塊 20"/>
            <p:cNvSpPr txBox="1"/>
            <p:nvPr/>
          </p:nvSpPr>
          <p:spPr>
            <a:xfrm>
              <a:off x="9602806" y="3192109"/>
              <a:ext cx="8995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b="1" dirty="0">
                  <a:solidFill>
                    <a:srgbClr val="00B05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十位數</a:t>
              </a:r>
            </a:p>
          </p:txBody>
        </p:sp>
      </p:grpSp>
      <p:grpSp>
        <p:nvGrpSpPr>
          <p:cNvPr id="24" name="群組 23"/>
          <p:cNvGrpSpPr/>
          <p:nvPr/>
        </p:nvGrpSpPr>
        <p:grpSpPr>
          <a:xfrm>
            <a:off x="9434076" y="3419708"/>
            <a:ext cx="2480832" cy="369332"/>
            <a:chOff x="7884368" y="3192109"/>
            <a:chExt cx="2480832" cy="369332"/>
          </a:xfrm>
        </p:grpSpPr>
        <p:cxnSp>
          <p:nvCxnSpPr>
            <p:cNvPr id="25" name="直線單箭頭接點 24"/>
            <p:cNvCxnSpPr>
              <a:endCxn id="26" idx="1"/>
            </p:cNvCxnSpPr>
            <p:nvPr/>
          </p:nvCxnSpPr>
          <p:spPr>
            <a:xfrm>
              <a:off x="7884368" y="3356992"/>
              <a:ext cx="1446360" cy="19783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文字方塊 25"/>
            <p:cNvSpPr txBox="1"/>
            <p:nvPr/>
          </p:nvSpPr>
          <p:spPr>
            <a:xfrm>
              <a:off x="9330728" y="3192109"/>
              <a:ext cx="10344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b="1" dirty="0">
                  <a:solidFill>
                    <a:srgbClr val="00B05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個位數</a:t>
              </a:r>
            </a:p>
          </p:txBody>
        </p:sp>
      </p:grpSp>
      <p:sp>
        <p:nvSpPr>
          <p:cNvPr id="27" name="矩形 26"/>
          <p:cNvSpPr/>
          <p:nvPr/>
        </p:nvSpPr>
        <p:spPr>
          <a:xfrm>
            <a:off x="1611369" y="1052736"/>
            <a:ext cx="2952328" cy="864096"/>
          </a:xfrm>
          <a:prstGeom prst="rect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n w="76200">
                <a:solidFill>
                  <a:schemeClr val="tx1"/>
                </a:solidFill>
              </a:ln>
            </a:endParaRPr>
          </a:p>
        </p:txBody>
      </p:sp>
      <p:cxnSp>
        <p:nvCxnSpPr>
          <p:cNvPr id="31" name="直線接點 30"/>
          <p:cNvCxnSpPr/>
          <p:nvPr/>
        </p:nvCxnSpPr>
        <p:spPr>
          <a:xfrm>
            <a:off x="4569699" y="1939982"/>
            <a:ext cx="144016" cy="288032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矩形 32"/>
          <p:cNvSpPr/>
          <p:nvPr/>
        </p:nvSpPr>
        <p:spPr>
          <a:xfrm>
            <a:off x="4583832" y="2204864"/>
            <a:ext cx="5976664" cy="2160240"/>
          </a:xfrm>
          <a:prstGeom prst="rect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9140865" y="3321000"/>
            <a:ext cx="216024" cy="10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" name="矩形 34"/>
          <p:cNvSpPr/>
          <p:nvPr/>
        </p:nvSpPr>
        <p:spPr>
          <a:xfrm>
            <a:off x="8686343" y="3501008"/>
            <a:ext cx="216024" cy="10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48" name="矩形 2047"/>
          <p:cNvSpPr/>
          <p:nvPr/>
        </p:nvSpPr>
        <p:spPr>
          <a:xfrm>
            <a:off x="9015331" y="4316903"/>
            <a:ext cx="2111475" cy="240065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75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2B</a:t>
            </a:r>
          </a:p>
          <a:p>
            <a:pPr algn="ctr"/>
            <a:r>
              <a:rPr lang="zh-TW" altLang="en-US" sz="75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鉛筆</a:t>
            </a:r>
          </a:p>
        </p:txBody>
      </p:sp>
      <p:sp>
        <p:nvSpPr>
          <p:cNvPr id="32" name="標題 3"/>
          <p:cNvSpPr txBox="1">
            <a:spLocks/>
          </p:cNvSpPr>
          <p:nvPr/>
        </p:nvSpPr>
        <p:spPr>
          <a:xfrm>
            <a:off x="8879883" y="809278"/>
            <a:ext cx="1368152" cy="6755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地理</a:t>
            </a:r>
          </a:p>
        </p:txBody>
      </p:sp>
      <p:graphicFrame>
        <p:nvGraphicFramePr>
          <p:cNvPr id="30" name="表格 29"/>
          <p:cNvGraphicFramePr>
            <a:graphicFrameLocks noGrp="1"/>
          </p:cNvGraphicFramePr>
          <p:nvPr>
            <p:extLst/>
          </p:nvPr>
        </p:nvGraphicFramePr>
        <p:xfrm>
          <a:off x="49253" y="-6176"/>
          <a:ext cx="1366412" cy="690372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792376">
                  <a:extLst>
                    <a:ext uri="{9D8B030D-6E8A-4147-A177-3AD203B41FA5}">
                      <a16:colId xmlns:a16="http://schemas.microsoft.com/office/drawing/2014/main" val="1085531589"/>
                    </a:ext>
                  </a:extLst>
                </a:gridCol>
                <a:gridCol w="574036">
                  <a:extLst>
                    <a:ext uri="{9D8B030D-6E8A-4147-A177-3AD203B41FA5}">
                      <a16:colId xmlns:a16="http://schemas.microsoft.com/office/drawing/2014/main" val="138765068"/>
                    </a:ext>
                  </a:extLst>
                </a:gridCol>
              </a:tblGrid>
              <a:tr h="24194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班級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編號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59643"/>
                  </a:ext>
                </a:extLst>
              </a:tr>
              <a:tr h="28731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</a:t>
                      </a:r>
                      <a:r>
                        <a:rPr lang="en-US" altLang="zh-TW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410</a:t>
                      </a:r>
                      <a:endParaRPr lang="zh-TW" altLang="en-US" sz="13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01</a:t>
                      </a:r>
                      <a:endParaRPr lang="zh-TW" altLang="en-US" sz="13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2642510"/>
                  </a:ext>
                </a:extLst>
              </a:tr>
              <a:tr h="28731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</a:t>
                      </a:r>
                      <a:r>
                        <a:rPr lang="en-US" altLang="zh-TW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411</a:t>
                      </a:r>
                      <a:endParaRPr lang="zh-TW" altLang="en-US" sz="13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02</a:t>
                      </a:r>
                      <a:endParaRPr lang="zh-TW" altLang="en-US" sz="13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3865080"/>
                  </a:ext>
                </a:extLst>
              </a:tr>
              <a:tr h="28731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</a:t>
                      </a:r>
                      <a:r>
                        <a:rPr lang="en-US" altLang="zh-TW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412</a:t>
                      </a:r>
                      <a:endParaRPr lang="zh-TW" altLang="en-US" sz="13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03</a:t>
                      </a:r>
                      <a:endParaRPr lang="zh-TW" altLang="en-US" sz="13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5259685"/>
                  </a:ext>
                </a:extLst>
              </a:tr>
              <a:tr h="2873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</a:t>
                      </a:r>
                      <a:r>
                        <a:rPr lang="en-US" altLang="zh-TW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413</a:t>
                      </a:r>
                      <a:endParaRPr lang="zh-TW" altLang="en-US" sz="13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04</a:t>
                      </a:r>
                      <a:endParaRPr lang="zh-TW" altLang="en-US" sz="13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4530768"/>
                  </a:ext>
                </a:extLst>
              </a:tr>
              <a:tr h="2873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</a:t>
                      </a:r>
                      <a:r>
                        <a:rPr lang="en-US" altLang="zh-TW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414</a:t>
                      </a:r>
                      <a:endParaRPr lang="zh-TW" altLang="en-US" sz="13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05</a:t>
                      </a:r>
                      <a:endParaRPr lang="zh-TW" altLang="en-US" sz="13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1718798"/>
                  </a:ext>
                </a:extLst>
              </a:tr>
              <a:tr h="2873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</a:t>
                      </a:r>
                      <a:r>
                        <a:rPr lang="en-US" altLang="zh-TW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415</a:t>
                      </a:r>
                      <a:endParaRPr lang="zh-TW" altLang="en-US" sz="13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06</a:t>
                      </a:r>
                      <a:endParaRPr lang="zh-TW" altLang="en-US" sz="13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9847331"/>
                  </a:ext>
                </a:extLst>
              </a:tr>
              <a:tr h="2873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</a:t>
                      </a:r>
                      <a:r>
                        <a:rPr lang="en-US" altLang="zh-TW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416</a:t>
                      </a:r>
                      <a:endParaRPr lang="zh-TW" altLang="en-US" sz="13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07</a:t>
                      </a:r>
                      <a:endParaRPr lang="zh-TW" altLang="en-US" sz="13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5157358"/>
                  </a:ext>
                </a:extLst>
              </a:tr>
              <a:tr h="2873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</a:t>
                      </a:r>
                      <a:r>
                        <a:rPr lang="en-US" altLang="zh-TW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417</a:t>
                      </a:r>
                      <a:endParaRPr lang="zh-TW" altLang="en-US" sz="13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08</a:t>
                      </a:r>
                      <a:endParaRPr lang="zh-TW" altLang="en-US" sz="13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8665111"/>
                  </a:ext>
                </a:extLst>
              </a:tr>
              <a:tr h="2873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</a:t>
                      </a:r>
                      <a:r>
                        <a:rPr lang="en-US" altLang="zh-TW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418</a:t>
                      </a:r>
                      <a:endParaRPr lang="zh-TW" altLang="en-US" sz="13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09</a:t>
                      </a:r>
                      <a:endParaRPr lang="zh-TW" altLang="en-US" sz="13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0975224"/>
                  </a:ext>
                </a:extLst>
              </a:tr>
              <a:tr h="2873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</a:t>
                      </a:r>
                      <a:r>
                        <a:rPr lang="en-US" altLang="zh-TW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419</a:t>
                      </a:r>
                      <a:endParaRPr lang="zh-TW" altLang="en-US" sz="13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endParaRPr lang="zh-TW" altLang="en-US" sz="13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5538934"/>
                  </a:ext>
                </a:extLst>
              </a:tr>
              <a:tr h="2873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</a:t>
                      </a:r>
                      <a:r>
                        <a:rPr lang="en-US" altLang="zh-TW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420</a:t>
                      </a:r>
                      <a:endParaRPr lang="zh-TW" altLang="en-US" sz="13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endParaRPr lang="zh-TW" altLang="en-US" sz="13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5684104"/>
                  </a:ext>
                </a:extLst>
              </a:tr>
              <a:tr h="2873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</a:t>
                      </a:r>
                      <a:r>
                        <a:rPr lang="en-US" altLang="zh-TW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421</a:t>
                      </a:r>
                      <a:endParaRPr lang="zh-TW" altLang="en-US" sz="13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endParaRPr lang="zh-TW" altLang="en-US" sz="13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2187395"/>
                  </a:ext>
                </a:extLst>
              </a:tr>
              <a:tr h="2873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</a:t>
                      </a:r>
                      <a:r>
                        <a:rPr lang="en-US" altLang="zh-TW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422</a:t>
                      </a:r>
                      <a:endParaRPr lang="zh-TW" altLang="en-US" sz="13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</a:t>
                      </a:r>
                      <a:endParaRPr lang="zh-TW" altLang="en-US" sz="13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732188"/>
                  </a:ext>
                </a:extLst>
              </a:tr>
              <a:tr h="28731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</a:t>
                      </a:r>
                      <a:r>
                        <a:rPr lang="en-US" altLang="zh-TW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423</a:t>
                      </a:r>
                      <a:endParaRPr lang="zh-TW" altLang="en-US" sz="13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</a:t>
                      </a:r>
                      <a:endParaRPr lang="zh-TW" altLang="en-US" sz="13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0250412"/>
                  </a:ext>
                </a:extLst>
              </a:tr>
              <a:tr h="28731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</a:t>
                      </a:r>
                      <a:r>
                        <a:rPr lang="en-US" altLang="zh-TW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424</a:t>
                      </a:r>
                      <a:endParaRPr lang="zh-TW" altLang="en-US" sz="13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</a:t>
                      </a:r>
                      <a:endParaRPr lang="zh-TW" altLang="en-US" sz="13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2489166"/>
                  </a:ext>
                </a:extLst>
              </a:tr>
              <a:tr h="28731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</a:t>
                      </a:r>
                      <a:r>
                        <a:rPr lang="en-US" altLang="zh-TW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425</a:t>
                      </a:r>
                      <a:endParaRPr lang="zh-TW" altLang="en-US" sz="13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</a:t>
                      </a:r>
                      <a:endParaRPr lang="zh-TW" altLang="en-US" sz="13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526368"/>
                  </a:ext>
                </a:extLst>
              </a:tr>
              <a:tr h="28731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</a:t>
                      </a:r>
                      <a:r>
                        <a:rPr lang="en-US" altLang="zh-TW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426</a:t>
                      </a:r>
                      <a:endParaRPr lang="zh-TW" altLang="en-US" sz="13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</a:t>
                      </a:r>
                      <a:endParaRPr lang="zh-TW" altLang="en-US" sz="13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6720727"/>
                  </a:ext>
                </a:extLst>
              </a:tr>
              <a:tr h="28731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</a:t>
                      </a:r>
                      <a:r>
                        <a:rPr lang="en-US" altLang="zh-TW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427</a:t>
                      </a:r>
                      <a:endParaRPr lang="zh-TW" altLang="en-US" sz="13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</a:t>
                      </a:r>
                      <a:endParaRPr lang="zh-TW" altLang="en-US" sz="13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9591195"/>
                  </a:ext>
                </a:extLst>
              </a:tr>
              <a:tr h="28731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</a:t>
                      </a:r>
                      <a:r>
                        <a:rPr lang="en-US" altLang="zh-TW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428</a:t>
                      </a:r>
                      <a:endParaRPr lang="zh-TW" altLang="en-US" sz="13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</a:t>
                      </a:r>
                      <a:endParaRPr lang="zh-TW" altLang="en-US" sz="13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547123"/>
                  </a:ext>
                </a:extLst>
              </a:tr>
              <a:tr h="28731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</a:t>
                      </a:r>
                      <a:r>
                        <a:rPr lang="en-US" altLang="zh-TW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429</a:t>
                      </a:r>
                      <a:endParaRPr lang="zh-TW" altLang="en-US" sz="13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</a:t>
                      </a:r>
                      <a:endParaRPr lang="zh-TW" altLang="en-US" sz="13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1788735"/>
                  </a:ext>
                </a:extLst>
              </a:tr>
              <a:tr h="28731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</a:t>
                      </a:r>
                      <a:r>
                        <a:rPr lang="en-US" altLang="zh-TW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430</a:t>
                      </a:r>
                      <a:endParaRPr lang="zh-TW" altLang="en-US" sz="13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</a:t>
                      </a:r>
                      <a:endParaRPr lang="zh-TW" altLang="en-US" sz="13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7245023"/>
                  </a:ext>
                </a:extLst>
              </a:tr>
              <a:tr h="28731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</a:t>
                      </a:r>
                      <a:r>
                        <a:rPr lang="en-US" altLang="zh-TW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431</a:t>
                      </a:r>
                      <a:endParaRPr lang="zh-TW" altLang="en-US" sz="13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</a:t>
                      </a:r>
                      <a:endParaRPr lang="zh-TW" altLang="en-US" sz="13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2613596"/>
                  </a:ext>
                </a:extLst>
              </a:tr>
              <a:tr h="28731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</a:t>
                      </a:r>
                      <a:r>
                        <a:rPr lang="en-US" altLang="zh-TW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432</a:t>
                      </a:r>
                      <a:endParaRPr lang="zh-TW" altLang="en-US" sz="13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23</a:t>
                      </a:r>
                      <a:endParaRPr lang="zh-TW" altLang="en-US" sz="13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5504305"/>
                  </a:ext>
                </a:extLst>
              </a:tr>
            </a:tbl>
          </a:graphicData>
        </a:graphic>
      </p:graphicFrame>
      <p:sp>
        <p:nvSpPr>
          <p:cNvPr id="36" name="矩形 35"/>
          <p:cNvSpPr/>
          <p:nvPr/>
        </p:nvSpPr>
        <p:spPr>
          <a:xfrm>
            <a:off x="10535897" y="314072"/>
            <a:ext cx="1723549" cy="14773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3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原子筆</a:t>
            </a:r>
            <a:endParaRPr lang="en-US" altLang="zh-TW" sz="3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outerShdw blurRad="50800" algn="tl" rotWithShape="0">
                  <a:srgbClr val="000000"/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3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或</a:t>
            </a:r>
            <a:endParaRPr lang="en-US" altLang="zh-TW" sz="3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outerShdw blurRad="50800" algn="tl" rotWithShape="0">
                  <a:srgbClr val="000000"/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3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鉛筆皆可</a:t>
            </a:r>
          </a:p>
        </p:txBody>
      </p:sp>
      <p:sp>
        <p:nvSpPr>
          <p:cNvPr id="37" name="標題 3"/>
          <p:cNvSpPr txBox="1">
            <a:spLocks/>
          </p:cNvSpPr>
          <p:nvPr/>
        </p:nvSpPr>
        <p:spPr>
          <a:xfrm>
            <a:off x="4773953" y="210927"/>
            <a:ext cx="969107" cy="67550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14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Or</a:t>
            </a:r>
            <a:r>
              <a:rPr lang="zh-TW" altLang="en-US" sz="30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</a:p>
        </p:txBody>
      </p:sp>
    </p:spTree>
    <p:extLst>
      <p:ext uri="{BB962C8B-B14F-4D97-AF65-F5344CB8AC3E}">
        <p14:creationId xmlns:p14="http://schemas.microsoft.com/office/powerpoint/2010/main" val="658875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1500"/>
                            </p:stCondLst>
                            <p:childTnLst>
                              <p:par>
                                <p:cTn id="9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  <p:bldP spid="4" grpId="0"/>
      <p:bldP spid="13" grpId="0"/>
      <p:bldP spid="14" grpId="0"/>
      <p:bldP spid="15" grpId="0"/>
      <p:bldP spid="12" grpId="0" animBg="1"/>
      <p:bldP spid="18" grpId="0" animBg="1"/>
      <p:bldP spid="19" grpId="0" animBg="1"/>
      <p:bldP spid="27" grpId="0" animBg="1"/>
      <p:bldP spid="33" grpId="0" animBg="1"/>
      <p:bldP spid="34" grpId="0" animBg="1"/>
      <p:bldP spid="35" grpId="0" animBg="1"/>
      <p:bldP spid="2048" grpId="0"/>
      <p:bldP spid="32" grpId="0"/>
      <p:bldP spid="36" grpId="0"/>
      <p:bldP spid="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549107" y="4509120"/>
            <a:ext cx="5292080" cy="2348880"/>
          </a:xfrm>
        </p:spPr>
        <p:txBody>
          <a:bodyPr>
            <a:noAutofit/>
          </a:bodyPr>
          <a:lstStyle/>
          <a:p>
            <a:pPr algn="l"/>
            <a:r>
              <a:rPr lang="zh-TW" altLang="en-US" sz="3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</a:t>
            </a:r>
            <a:r>
              <a:rPr lang="en-US" altLang="zh-TW" sz="3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410</a:t>
            </a:r>
            <a:r>
              <a:rPr lang="zh-TW" altLang="en-US" sz="3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為</a:t>
            </a:r>
            <a:r>
              <a:rPr lang="zh-TW" altLang="en-US" sz="3000" b="1" dirty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國一</a:t>
            </a:r>
            <a:r>
              <a:rPr lang="zh-TW" altLang="en-US" sz="3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第</a:t>
            </a:r>
            <a:r>
              <a:rPr lang="en-US" altLang="zh-TW" sz="3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01</a:t>
            </a:r>
            <a:r>
              <a:rPr lang="zh-TW" altLang="en-US" sz="3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個班</a:t>
            </a:r>
            <a:endParaRPr lang="en-US" altLang="zh-TW" sz="30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r>
              <a:rPr lang="zh-TW" altLang="en-US" sz="3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</a:t>
            </a:r>
            <a:r>
              <a:rPr lang="en-US" altLang="zh-TW" sz="3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411</a:t>
            </a:r>
            <a:r>
              <a:rPr lang="zh-TW" altLang="en-US" sz="3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為</a:t>
            </a:r>
            <a:r>
              <a:rPr lang="zh-TW" altLang="en-US" sz="3000" b="1" dirty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國一</a:t>
            </a:r>
            <a:r>
              <a:rPr lang="zh-TW" altLang="en-US" sz="3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第</a:t>
            </a:r>
            <a:r>
              <a:rPr lang="en-US" altLang="zh-TW" sz="3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02</a:t>
            </a:r>
            <a:r>
              <a:rPr lang="zh-TW" altLang="en-US" sz="3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個班</a:t>
            </a:r>
            <a:endParaRPr lang="en-US" altLang="zh-TW" sz="30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r>
              <a:rPr lang="en-US" altLang="zh-TW" sz="3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…..</a:t>
            </a:r>
          </a:p>
          <a:p>
            <a:pPr algn="l"/>
            <a:r>
              <a:rPr lang="zh-TW" altLang="en-US" sz="3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</a:t>
            </a:r>
            <a:r>
              <a:rPr lang="en-US" altLang="zh-TW" sz="3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432</a:t>
            </a:r>
            <a:r>
              <a:rPr lang="zh-TW" altLang="en-US" sz="3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為</a:t>
            </a:r>
            <a:r>
              <a:rPr lang="zh-TW" altLang="en-US" sz="3000" b="1" dirty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國一</a:t>
            </a:r>
            <a:r>
              <a:rPr lang="zh-TW" altLang="en-US" sz="3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第</a:t>
            </a:r>
            <a:r>
              <a:rPr lang="en-US" altLang="zh-TW" sz="3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23</a:t>
            </a:r>
            <a:r>
              <a:rPr lang="zh-TW" altLang="en-US" sz="3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個班</a:t>
            </a:r>
          </a:p>
          <a:p>
            <a:pPr algn="l"/>
            <a:endParaRPr lang="zh-TW" altLang="en-US" sz="30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050" name="Picture 2" descr="D:\00歷年社會科務\108社會科務\2019-第15屆國家地理知識大競賽\主辦單位試題\空白答案卡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797"/>
          <a:stretch/>
        </p:blipFill>
        <p:spPr bwMode="auto">
          <a:xfrm>
            <a:off x="1631505" y="116633"/>
            <a:ext cx="2978881" cy="655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矩形 6"/>
          <p:cNvSpPr/>
          <p:nvPr/>
        </p:nvSpPr>
        <p:spPr>
          <a:xfrm>
            <a:off x="1654654" y="162932"/>
            <a:ext cx="2952328" cy="864096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n w="76200">
                <a:solidFill>
                  <a:schemeClr val="tx1"/>
                </a:solidFill>
              </a:ln>
            </a:endParaRPr>
          </a:p>
        </p:txBody>
      </p:sp>
      <p:grpSp>
        <p:nvGrpSpPr>
          <p:cNvPr id="8" name="群組 7"/>
          <p:cNvGrpSpPr/>
          <p:nvPr/>
        </p:nvGrpSpPr>
        <p:grpSpPr>
          <a:xfrm>
            <a:off x="4799857" y="44624"/>
            <a:ext cx="5809795" cy="1872208"/>
            <a:chOff x="3275856" y="44624"/>
            <a:chExt cx="5809795" cy="1872208"/>
          </a:xfrm>
        </p:grpSpPr>
        <p:pic>
          <p:nvPicPr>
            <p:cNvPr id="6" name="Picture 2" descr="D:\00歷年社會科務\108社會科務\2019-第15屆國家地理知識大競賽\主辦單位試題\空白答案卡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7797" b="86037"/>
            <a:stretch/>
          </p:blipFill>
          <p:spPr bwMode="auto">
            <a:xfrm>
              <a:off x="3275856" y="44624"/>
              <a:ext cx="5809795" cy="17837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矩形 8"/>
            <p:cNvSpPr/>
            <p:nvPr/>
          </p:nvSpPr>
          <p:spPr>
            <a:xfrm>
              <a:off x="3347864" y="188640"/>
              <a:ext cx="5688632" cy="1728192"/>
            </a:xfrm>
            <a:prstGeom prst="rect">
              <a:avLst/>
            </a:prstGeom>
            <a:noFill/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ln w="76200">
                  <a:solidFill>
                    <a:schemeClr val="tx1"/>
                  </a:solidFill>
                </a:ln>
              </a:endParaRPr>
            </a:p>
          </p:txBody>
        </p:sp>
      </p:grpSp>
      <p:cxnSp>
        <p:nvCxnSpPr>
          <p:cNvPr id="11" name="直線接點 10"/>
          <p:cNvCxnSpPr/>
          <p:nvPr/>
        </p:nvCxnSpPr>
        <p:spPr>
          <a:xfrm>
            <a:off x="4558124" y="151357"/>
            <a:ext cx="360040" cy="72008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標題 3"/>
          <p:cNvSpPr txBox="1">
            <a:spLocks/>
          </p:cNvSpPr>
          <p:nvPr/>
        </p:nvSpPr>
        <p:spPr>
          <a:xfrm>
            <a:off x="6960096" y="813562"/>
            <a:ext cx="1368152" cy="6755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黃 </a:t>
            </a:r>
            <a:r>
              <a:rPr lang="en-US" altLang="zh-TW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〇 </a:t>
            </a:r>
            <a:r>
              <a:rPr lang="en-US" altLang="zh-TW" sz="18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〇</a:t>
            </a:r>
            <a:endParaRPr lang="zh-TW" altLang="en-US" sz="1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6" name="Picture 2" descr="D:\00歷年社會科務\108社會科務\2019-第15屆國家地理知識大競賽\主辦單位試題\空白答案卡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797" t="11614" b="72691"/>
          <a:stretch/>
        </p:blipFill>
        <p:spPr bwMode="auto">
          <a:xfrm>
            <a:off x="4583832" y="2204864"/>
            <a:ext cx="6050944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矩形 26"/>
          <p:cNvSpPr/>
          <p:nvPr/>
        </p:nvSpPr>
        <p:spPr>
          <a:xfrm>
            <a:off x="1611369" y="1052736"/>
            <a:ext cx="2952328" cy="864096"/>
          </a:xfrm>
          <a:prstGeom prst="rect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n w="76200">
                <a:solidFill>
                  <a:schemeClr val="tx1"/>
                </a:solidFill>
              </a:ln>
            </a:endParaRPr>
          </a:p>
        </p:txBody>
      </p:sp>
      <p:cxnSp>
        <p:nvCxnSpPr>
          <p:cNvPr id="31" name="直線接點 30"/>
          <p:cNvCxnSpPr/>
          <p:nvPr/>
        </p:nvCxnSpPr>
        <p:spPr>
          <a:xfrm>
            <a:off x="4569699" y="1939982"/>
            <a:ext cx="144016" cy="288032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矩形 32"/>
          <p:cNvSpPr/>
          <p:nvPr/>
        </p:nvSpPr>
        <p:spPr>
          <a:xfrm>
            <a:off x="4583832" y="2204864"/>
            <a:ext cx="5976664" cy="2160240"/>
          </a:xfrm>
          <a:prstGeom prst="rect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2048" name="矩形 2047"/>
          <p:cNvSpPr/>
          <p:nvPr/>
        </p:nvSpPr>
        <p:spPr>
          <a:xfrm>
            <a:off x="9015331" y="4316903"/>
            <a:ext cx="2111475" cy="240065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75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2B</a:t>
            </a:r>
          </a:p>
          <a:p>
            <a:pPr algn="ctr"/>
            <a:r>
              <a:rPr lang="zh-TW" altLang="en-US" sz="75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鉛筆</a:t>
            </a:r>
          </a:p>
        </p:txBody>
      </p:sp>
      <p:sp>
        <p:nvSpPr>
          <p:cNvPr id="32" name="標題 3"/>
          <p:cNvSpPr txBox="1">
            <a:spLocks/>
          </p:cNvSpPr>
          <p:nvPr/>
        </p:nvSpPr>
        <p:spPr>
          <a:xfrm>
            <a:off x="8879883" y="809278"/>
            <a:ext cx="1368152" cy="6755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地理</a:t>
            </a:r>
          </a:p>
        </p:txBody>
      </p:sp>
      <p:graphicFrame>
        <p:nvGraphicFramePr>
          <p:cNvPr id="30" name="表格 29"/>
          <p:cNvGraphicFramePr>
            <a:graphicFrameLocks noGrp="1"/>
          </p:cNvGraphicFramePr>
          <p:nvPr>
            <p:extLst/>
          </p:nvPr>
        </p:nvGraphicFramePr>
        <p:xfrm>
          <a:off x="49253" y="-6176"/>
          <a:ext cx="1366412" cy="690372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792376">
                  <a:extLst>
                    <a:ext uri="{9D8B030D-6E8A-4147-A177-3AD203B41FA5}">
                      <a16:colId xmlns:a16="http://schemas.microsoft.com/office/drawing/2014/main" val="1085531589"/>
                    </a:ext>
                  </a:extLst>
                </a:gridCol>
                <a:gridCol w="574036">
                  <a:extLst>
                    <a:ext uri="{9D8B030D-6E8A-4147-A177-3AD203B41FA5}">
                      <a16:colId xmlns:a16="http://schemas.microsoft.com/office/drawing/2014/main" val="138765068"/>
                    </a:ext>
                  </a:extLst>
                </a:gridCol>
              </a:tblGrid>
              <a:tr h="24194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班級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編號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59643"/>
                  </a:ext>
                </a:extLst>
              </a:tr>
              <a:tr h="28731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</a:t>
                      </a:r>
                      <a:r>
                        <a:rPr lang="en-US" altLang="zh-TW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410</a:t>
                      </a:r>
                      <a:endParaRPr lang="zh-TW" altLang="en-US" sz="13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01</a:t>
                      </a:r>
                      <a:endParaRPr lang="zh-TW" altLang="en-US" sz="13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2642510"/>
                  </a:ext>
                </a:extLst>
              </a:tr>
              <a:tr h="28731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</a:t>
                      </a:r>
                      <a:r>
                        <a:rPr lang="en-US" altLang="zh-TW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411</a:t>
                      </a:r>
                      <a:endParaRPr lang="zh-TW" altLang="en-US" sz="13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02</a:t>
                      </a:r>
                      <a:endParaRPr lang="zh-TW" altLang="en-US" sz="13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3865080"/>
                  </a:ext>
                </a:extLst>
              </a:tr>
              <a:tr h="28731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</a:t>
                      </a:r>
                      <a:r>
                        <a:rPr lang="en-US" altLang="zh-TW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412</a:t>
                      </a:r>
                      <a:endParaRPr lang="zh-TW" altLang="en-US" sz="13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03</a:t>
                      </a:r>
                      <a:endParaRPr lang="zh-TW" altLang="en-US" sz="13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5259685"/>
                  </a:ext>
                </a:extLst>
              </a:tr>
              <a:tr h="2873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</a:t>
                      </a:r>
                      <a:r>
                        <a:rPr lang="en-US" altLang="zh-TW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413</a:t>
                      </a:r>
                      <a:endParaRPr lang="zh-TW" altLang="en-US" sz="13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04</a:t>
                      </a:r>
                      <a:endParaRPr lang="zh-TW" altLang="en-US" sz="13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4530768"/>
                  </a:ext>
                </a:extLst>
              </a:tr>
              <a:tr h="2873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</a:t>
                      </a:r>
                      <a:r>
                        <a:rPr lang="en-US" altLang="zh-TW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414</a:t>
                      </a:r>
                      <a:endParaRPr lang="zh-TW" altLang="en-US" sz="13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05</a:t>
                      </a:r>
                      <a:endParaRPr lang="zh-TW" altLang="en-US" sz="13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1718798"/>
                  </a:ext>
                </a:extLst>
              </a:tr>
              <a:tr h="2873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</a:t>
                      </a:r>
                      <a:r>
                        <a:rPr lang="en-US" altLang="zh-TW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415</a:t>
                      </a:r>
                      <a:endParaRPr lang="zh-TW" altLang="en-US" sz="13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06</a:t>
                      </a:r>
                      <a:endParaRPr lang="zh-TW" altLang="en-US" sz="13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9847331"/>
                  </a:ext>
                </a:extLst>
              </a:tr>
              <a:tr h="2873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</a:t>
                      </a:r>
                      <a:r>
                        <a:rPr lang="en-US" altLang="zh-TW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416</a:t>
                      </a:r>
                      <a:endParaRPr lang="zh-TW" altLang="en-US" sz="13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07</a:t>
                      </a:r>
                      <a:endParaRPr lang="zh-TW" altLang="en-US" sz="13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5157358"/>
                  </a:ext>
                </a:extLst>
              </a:tr>
              <a:tr h="2873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</a:t>
                      </a:r>
                      <a:r>
                        <a:rPr lang="en-US" altLang="zh-TW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417</a:t>
                      </a:r>
                      <a:endParaRPr lang="zh-TW" altLang="en-US" sz="13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08</a:t>
                      </a:r>
                      <a:endParaRPr lang="zh-TW" altLang="en-US" sz="13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8665111"/>
                  </a:ext>
                </a:extLst>
              </a:tr>
              <a:tr h="2873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</a:t>
                      </a:r>
                      <a:r>
                        <a:rPr lang="en-US" altLang="zh-TW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418</a:t>
                      </a:r>
                      <a:endParaRPr lang="zh-TW" altLang="en-US" sz="13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09</a:t>
                      </a:r>
                      <a:endParaRPr lang="zh-TW" altLang="en-US" sz="13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0975224"/>
                  </a:ext>
                </a:extLst>
              </a:tr>
              <a:tr h="2873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</a:t>
                      </a:r>
                      <a:r>
                        <a:rPr lang="en-US" altLang="zh-TW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419</a:t>
                      </a:r>
                      <a:endParaRPr lang="zh-TW" altLang="en-US" sz="13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endParaRPr lang="zh-TW" altLang="en-US" sz="13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5538934"/>
                  </a:ext>
                </a:extLst>
              </a:tr>
              <a:tr h="2873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</a:t>
                      </a:r>
                      <a:r>
                        <a:rPr lang="en-US" altLang="zh-TW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420</a:t>
                      </a:r>
                      <a:endParaRPr lang="zh-TW" altLang="en-US" sz="13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endParaRPr lang="zh-TW" altLang="en-US" sz="13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5684104"/>
                  </a:ext>
                </a:extLst>
              </a:tr>
              <a:tr h="2873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</a:t>
                      </a:r>
                      <a:r>
                        <a:rPr lang="en-US" altLang="zh-TW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421</a:t>
                      </a:r>
                      <a:endParaRPr lang="zh-TW" altLang="en-US" sz="13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endParaRPr lang="zh-TW" altLang="en-US" sz="13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2187395"/>
                  </a:ext>
                </a:extLst>
              </a:tr>
              <a:tr h="2873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</a:t>
                      </a:r>
                      <a:r>
                        <a:rPr lang="en-US" altLang="zh-TW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422</a:t>
                      </a:r>
                      <a:endParaRPr lang="zh-TW" altLang="en-US" sz="13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</a:t>
                      </a:r>
                      <a:endParaRPr lang="zh-TW" altLang="en-US" sz="13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732188"/>
                  </a:ext>
                </a:extLst>
              </a:tr>
              <a:tr h="28731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</a:t>
                      </a:r>
                      <a:r>
                        <a:rPr lang="en-US" altLang="zh-TW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423</a:t>
                      </a:r>
                      <a:endParaRPr lang="zh-TW" altLang="en-US" sz="13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</a:t>
                      </a:r>
                      <a:endParaRPr lang="zh-TW" altLang="en-US" sz="13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0250412"/>
                  </a:ext>
                </a:extLst>
              </a:tr>
              <a:tr h="28731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</a:t>
                      </a:r>
                      <a:r>
                        <a:rPr lang="en-US" altLang="zh-TW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424</a:t>
                      </a:r>
                      <a:endParaRPr lang="zh-TW" altLang="en-US" sz="13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</a:t>
                      </a:r>
                      <a:endParaRPr lang="zh-TW" altLang="en-US" sz="13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2489166"/>
                  </a:ext>
                </a:extLst>
              </a:tr>
              <a:tr h="28731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</a:t>
                      </a:r>
                      <a:r>
                        <a:rPr lang="en-US" altLang="zh-TW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425</a:t>
                      </a:r>
                      <a:endParaRPr lang="zh-TW" altLang="en-US" sz="13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</a:t>
                      </a:r>
                      <a:endParaRPr lang="zh-TW" altLang="en-US" sz="13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526368"/>
                  </a:ext>
                </a:extLst>
              </a:tr>
              <a:tr h="28731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</a:t>
                      </a:r>
                      <a:r>
                        <a:rPr lang="en-US" altLang="zh-TW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426</a:t>
                      </a:r>
                      <a:endParaRPr lang="zh-TW" altLang="en-US" sz="13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</a:t>
                      </a:r>
                      <a:endParaRPr lang="zh-TW" altLang="en-US" sz="13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6720727"/>
                  </a:ext>
                </a:extLst>
              </a:tr>
              <a:tr h="28731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</a:t>
                      </a:r>
                      <a:r>
                        <a:rPr lang="en-US" altLang="zh-TW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427</a:t>
                      </a:r>
                      <a:endParaRPr lang="zh-TW" altLang="en-US" sz="13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</a:t>
                      </a:r>
                      <a:endParaRPr lang="zh-TW" altLang="en-US" sz="13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9591195"/>
                  </a:ext>
                </a:extLst>
              </a:tr>
              <a:tr h="28731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</a:t>
                      </a:r>
                      <a:r>
                        <a:rPr lang="en-US" altLang="zh-TW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428</a:t>
                      </a:r>
                      <a:endParaRPr lang="zh-TW" altLang="en-US" sz="13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</a:t>
                      </a:r>
                      <a:endParaRPr lang="zh-TW" altLang="en-US" sz="13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547123"/>
                  </a:ext>
                </a:extLst>
              </a:tr>
              <a:tr h="28731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</a:t>
                      </a:r>
                      <a:r>
                        <a:rPr lang="en-US" altLang="zh-TW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429</a:t>
                      </a:r>
                      <a:endParaRPr lang="zh-TW" altLang="en-US" sz="13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</a:t>
                      </a:r>
                      <a:endParaRPr lang="zh-TW" altLang="en-US" sz="13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1788735"/>
                  </a:ext>
                </a:extLst>
              </a:tr>
              <a:tr h="28731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</a:t>
                      </a:r>
                      <a:r>
                        <a:rPr lang="en-US" altLang="zh-TW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430</a:t>
                      </a:r>
                      <a:endParaRPr lang="zh-TW" altLang="en-US" sz="13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</a:t>
                      </a:r>
                      <a:endParaRPr lang="zh-TW" altLang="en-US" sz="13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7245023"/>
                  </a:ext>
                </a:extLst>
              </a:tr>
              <a:tr h="28731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</a:t>
                      </a:r>
                      <a:r>
                        <a:rPr lang="en-US" altLang="zh-TW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431</a:t>
                      </a:r>
                      <a:endParaRPr lang="zh-TW" altLang="en-US" sz="13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</a:t>
                      </a:r>
                      <a:endParaRPr lang="zh-TW" altLang="en-US" sz="13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2613596"/>
                  </a:ext>
                </a:extLst>
              </a:tr>
              <a:tr h="28731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</a:t>
                      </a:r>
                      <a:r>
                        <a:rPr lang="en-US" altLang="zh-TW" sz="1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432</a:t>
                      </a:r>
                      <a:endParaRPr lang="zh-TW" altLang="en-US" sz="13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23</a:t>
                      </a:r>
                      <a:endParaRPr lang="zh-TW" altLang="en-US" sz="13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5504305"/>
                  </a:ext>
                </a:extLst>
              </a:tr>
            </a:tbl>
          </a:graphicData>
        </a:graphic>
      </p:graphicFrame>
      <p:sp>
        <p:nvSpPr>
          <p:cNvPr id="36" name="矩形 35"/>
          <p:cNvSpPr/>
          <p:nvPr/>
        </p:nvSpPr>
        <p:spPr>
          <a:xfrm>
            <a:off x="10535897" y="314072"/>
            <a:ext cx="1723549" cy="14773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3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原子筆</a:t>
            </a:r>
            <a:endParaRPr lang="en-US" altLang="zh-TW" sz="3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outerShdw blurRad="50800" algn="tl" rotWithShape="0">
                  <a:srgbClr val="000000"/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3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或</a:t>
            </a:r>
            <a:endParaRPr lang="en-US" altLang="zh-TW" sz="3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outerShdw blurRad="50800" algn="tl" rotWithShape="0">
                  <a:srgbClr val="000000"/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3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鉛筆皆可</a:t>
            </a:r>
          </a:p>
        </p:txBody>
      </p:sp>
      <p:sp>
        <p:nvSpPr>
          <p:cNvPr id="38" name="直線圖說文字 1 37"/>
          <p:cNvSpPr/>
          <p:nvPr/>
        </p:nvSpPr>
        <p:spPr>
          <a:xfrm>
            <a:off x="6870315" y="342376"/>
            <a:ext cx="3031252" cy="423198"/>
          </a:xfrm>
          <a:prstGeom prst="borderCallout1">
            <a:avLst>
              <a:gd name="adj1" fmla="val 18750"/>
              <a:gd name="adj2" fmla="val -8333"/>
              <a:gd name="adj3" fmla="val 117302"/>
              <a:gd name="adj4" fmla="val -32635"/>
            </a:avLst>
          </a:prstGeom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寫 班級 </a:t>
            </a:r>
            <a:r>
              <a:rPr lang="zh-TW" altLang="en-US" sz="25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完整的班號</a:t>
            </a:r>
          </a:p>
        </p:txBody>
      </p:sp>
      <p:sp>
        <p:nvSpPr>
          <p:cNvPr id="39" name="直線圖說文字 1 38"/>
          <p:cNvSpPr/>
          <p:nvPr/>
        </p:nvSpPr>
        <p:spPr>
          <a:xfrm>
            <a:off x="11126806" y="2421340"/>
            <a:ext cx="983914" cy="2221780"/>
          </a:xfrm>
          <a:prstGeom prst="borderCallout1">
            <a:avLst>
              <a:gd name="adj1" fmla="val 18750"/>
              <a:gd name="adj2" fmla="val -8333"/>
              <a:gd name="adj3" fmla="val 28322"/>
              <a:gd name="adj4" fmla="val -81167"/>
            </a:avLst>
          </a:prstGeom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畫卡</a:t>
            </a:r>
            <a:endPara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畫 班級 </a:t>
            </a:r>
            <a:r>
              <a:rPr lang="zh-TW" altLang="en-US" sz="25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班級的</a:t>
            </a:r>
            <a:endParaRPr lang="en-US" altLang="zh-TW" sz="2500" b="1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30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代號</a:t>
            </a:r>
          </a:p>
        </p:txBody>
      </p:sp>
    </p:spTree>
    <p:extLst>
      <p:ext uri="{BB962C8B-B14F-4D97-AF65-F5344CB8AC3E}">
        <p14:creationId xmlns:p14="http://schemas.microsoft.com/office/powerpoint/2010/main" val="4064908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  <p:bldP spid="15" grpId="0"/>
      <p:bldP spid="27" grpId="0" animBg="1"/>
      <p:bldP spid="33" grpId="0" animBg="1"/>
      <p:bldP spid="2048" grpId="0"/>
      <p:bldP spid="32" grpId="0"/>
      <p:bldP spid="36" grpId="0"/>
      <p:bldP spid="38" grpId="0" animBg="1"/>
      <p:bldP spid="39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490</Words>
  <Application>Microsoft Office PowerPoint</Application>
  <PresentationFormat>寬螢幕</PresentationFormat>
  <Paragraphs>137</Paragraphs>
  <Slides>3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9" baseType="lpstr">
      <vt:lpstr>微軟正黑體</vt:lpstr>
      <vt:lpstr>新細明體</vt:lpstr>
      <vt:lpstr>Arial</vt:lpstr>
      <vt:lpstr>Calibri</vt:lpstr>
      <vt:lpstr>Calibri Light</vt:lpstr>
      <vt:lpstr>Office 佈景主題</vt:lpstr>
      <vt:lpstr>PowerPoint 簡報</vt:lpstr>
      <vt:lpstr>七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Yuchia</dc:creator>
  <cp:lastModifiedBy>Yuchia</cp:lastModifiedBy>
  <cp:revision>1</cp:revision>
  <dcterms:created xsi:type="dcterms:W3CDTF">2024-08-08T01:08:55Z</dcterms:created>
  <dcterms:modified xsi:type="dcterms:W3CDTF">2024-08-08T01:09:37Z</dcterms:modified>
</cp:coreProperties>
</file>