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62" r:id="rId6"/>
    <p:sldId id="259" r:id="rId7"/>
    <p:sldId id="260" r:id="rId8"/>
    <p:sldId id="263" r:id="rId9"/>
    <p:sldId id="261" r:id="rId10"/>
    <p:sldId id="264" r:id="rId11"/>
    <p:sldId id="265" r:id="rId12"/>
    <p:sldId id="267" r:id="rId1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CC9900"/>
    <a:srgbClr val="D90962"/>
    <a:srgbClr val="FF5DFF"/>
    <a:srgbClr val="9900CC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94" d="100"/>
          <a:sy n="94" d="100"/>
        </p:scale>
        <p:origin x="-252" y="-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F539B-6DEE-4725-A63C-D46A5558059E}" type="datetimeFigureOut">
              <a:rPr lang="zh-TW" altLang="en-US" smtClean="0"/>
              <a:t>2024/9/6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751-ABFD-4CBB-81E0-2D94FAD41C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1836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F539B-6DEE-4725-A63C-D46A5558059E}" type="datetimeFigureOut">
              <a:rPr lang="zh-TW" altLang="en-US" smtClean="0"/>
              <a:t>2024/9/6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751-ABFD-4CBB-81E0-2D94FAD41C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1393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F539B-6DEE-4725-A63C-D46A5558059E}" type="datetimeFigureOut">
              <a:rPr lang="zh-TW" altLang="en-US" smtClean="0"/>
              <a:t>2024/9/6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751-ABFD-4CBB-81E0-2D94FAD41C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7778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F539B-6DEE-4725-A63C-D46A5558059E}" type="datetimeFigureOut">
              <a:rPr lang="zh-TW" altLang="en-US" smtClean="0"/>
              <a:t>2024/9/6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751-ABFD-4CBB-81E0-2D94FAD41C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8945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F539B-6DEE-4725-A63C-D46A5558059E}" type="datetimeFigureOut">
              <a:rPr lang="zh-TW" altLang="en-US" smtClean="0"/>
              <a:t>2024/9/6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751-ABFD-4CBB-81E0-2D94FAD41C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1193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F539B-6DEE-4725-A63C-D46A5558059E}" type="datetimeFigureOut">
              <a:rPr lang="zh-TW" altLang="en-US" smtClean="0"/>
              <a:t>2024/9/6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751-ABFD-4CBB-81E0-2D94FAD41C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797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F539B-6DEE-4725-A63C-D46A5558059E}" type="datetimeFigureOut">
              <a:rPr lang="zh-TW" altLang="en-US" smtClean="0"/>
              <a:t>2024/9/6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751-ABFD-4CBB-81E0-2D94FAD41C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1518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F539B-6DEE-4725-A63C-D46A5558059E}" type="datetimeFigureOut">
              <a:rPr lang="zh-TW" altLang="en-US" smtClean="0"/>
              <a:t>2024/9/6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751-ABFD-4CBB-81E0-2D94FAD41C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6926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F539B-6DEE-4725-A63C-D46A5558059E}" type="datetimeFigureOut">
              <a:rPr lang="zh-TW" altLang="en-US" smtClean="0"/>
              <a:t>2024/9/6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751-ABFD-4CBB-81E0-2D94FAD41C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0044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F539B-6DEE-4725-A63C-D46A5558059E}" type="datetimeFigureOut">
              <a:rPr lang="zh-TW" altLang="en-US" smtClean="0"/>
              <a:t>2024/9/6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751-ABFD-4CBB-81E0-2D94FAD41C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3509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F539B-6DEE-4725-A63C-D46A5558059E}" type="datetimeFigureOut">
              <a:rPr lang="zh-TW" altLang="en-US" smtClean="0"/>
              <a:t>2024/9/6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751-ABFD-4CBB-81E0-2D94FAD41C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8222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F539B-6DEE-4725-A63C-D46A5558059E}" type="datetimeFigureOut">
              <a:rPr lang="zh-TW" altLang="en-US" smtClean="0"/>
              <a:t>2024/9/6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D0751-ABFD-4CBB-81E0-2D94FAD41C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1724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97585"/>
            <a:ext cx="5439266" cy="3495595"/>
          </a:xfrm>
          <a:prstGeom prst="rect">
            <a:avLst/>
          </a:prstGeom>
        </p:spPr>
      </p:pic>
      <p:sp>
        <p:nvSpPr>
          <p:cNvPr id="5" name="標題 1"/>
          <p:cNvSpPr txBox="1">
            <a:spLocks/>
          </p:cNvSpPr>
          <p:nvPr/>
        </p:nvSpPr>
        <p:spPr>
          <a:xfrm>
            <a:off x="6919275" y="1597585"/>
            <a:ext cx="4015818" cy="302600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200000"/>
              </a:lnSpc>
              <a:spcBef>
                <a:spcPts val="600"/>
              </a:spcBef>
            </a:pPr>
            <a:r>
              <a:rPr lang="zh-TW" altLang="en-US" sz="3200" dirty="0" smtClean="0">
                <a:solidFill>
                  <a:srgbClr val="475D72"/>
                </a:solidFill>
                <a:latin typeface="TT Norms Pro Medium" panose="02000803030000020003" pitchFamily="2" charset="0"/>
                <a:ea typeface="微软雅黑" panose="020B0503020204020204" pitchFamily="34" charset="-122"/>
                <a:cs typeface="+mn-cs"/>
              </a:rPr>
              <a:t>孩子多的照書養</a:t>
            </a:r>
            <a:endParaRPr lang="en-US" altLang="zh-TW" sz="3200" dirty="0" smtClean="0">
              <a:solidFill>
                <a:srgbClr val="475D72"/>
              </a:solidFill>
              <a:latin typeface="TT Norms Pro Medium" panose="02000803030000020003" pitchFamily="2" charset="0"/>
              <a:ea typeface="微软雅黑" panose="020B0503020204020204" pitchFamily="34" charset="-122"/>
              <a:cs typeface="+mn-cs"/>
            </a:endParaRPr>
          </a:p>
          <a:p>
            <a:pPr algn="ctr">
              <a:lnSpc>
                <a:spcPct val="200000"/>
              </a:lnSpc>
              <a:spcBef>
                <a:spcPts val="600"/>
              </a:spcBef>
            </a:pPr>
            <a:r>
              <a:rPr lang="zh-TW" altLang="en-US" sz="3200" dirty="0" smtClean="0">
                <a:solidFill>
                  <a:srgbClr val="475D72"/>
                </a:solidFill>
                <a:latin typeface="TT Norms Pro Medium" panose="02000803030000020003" pitchFamily="2" charset="0"/>
                <a:ea typeface="微软雅黑" panose="020B0503020204020204" pitchFamily="34" charset="-122"/>
                <a:cs typeface="+mn-cs"/>
              </a:rPr>
              <a:t>野人獻曝一下</a:t>
            </a:r>
            <a:endParaRPr lang="en-US" altLang="zh-TW" sz="3200" dirty="0" smtClean="0">
              <a:solidFill>
                <a:srgbClr val="475D72"/>
              </a:solidFill>
              <a:latin typeface="TT Norms Pro Medium" panose="02000803030000020003" pitchFamily="2" charset="0"/>
              <a:ea typeface="微软雅黑" panose="020B0503020204020204" pitchFamily="34" charset="-122"/>
              <a:cs typeface="+mn-cs"/>
            </a:endParaRPr>
          </a:p>
          <a:p>
            <a:pPr algn="ctr">
              <a:lnSpc>
                <a:spcPct val="200000"/>
              </a:lnSpc>
              <a:spcBef>
                <a:spcPts val="600"/>
              </a:spcBef>
            </a:pPr>
            <a:r>
              <a:rPr lang="zh-TW" altLang="en-US" sz="3200" b="1" dirty="0" smtClean="0">
                <a:solidFill>
                  <a:srgbClr val="475D72"/>
                </a:solidFill>
                <a:latin typeface="TT Norms Pro Medium" panose="02000803030000020003" pitchFamily="2" charset="0"/>
                <a:ea typeface="微软雅黑" panose="020B0503020204020204" pitchFamily="34" charset="-122"/>
                <a:cs typeface="+mn-cs"/>
              </a:rPr>
              <a:t>我家的手機規則</a:t>
            </a:r>
            <a:endParaRPr lang="en-US" altLang="zh-TW" sz="3200" b="1" dirty="0" smtClean="0">
              <a:solidFill>
                <a:srgbClr val="475D72"/>
              </a:solidFill>
              <a:latin typeface="TT Norms Pro Medium" panose="02000803030000020003" pitchFamily="2" charset="0"/>
              <a:ea typeface="微软雅黑" panose="020B0503020204020204" pitchFamily="34" charset="-122"/>
              <a:cs typeface="+mn-cs"/>
            </a:endParaRPr>
          </a:p>
          <a:p>
            <a:pPr algn="r">
              <a:lnSpc>
                <a:spcPct val="200000"/>
              </a:lnSpc>
              <a:spcBef>
                <a:spcPts val="600"/>
              </a:spcBef>
            </a:pPr>
            <a:endParaRPr lang="zh-TW" altLang="en-US" sz="3200" dirty="0">
              <a:solidFill>
                <a:srgbClr val="475D72"/>
              </a:solidFill>
              <a:latin typeface="TT Norms Pro Medium" panose="02000803030000020003" pitchFamily="2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2049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15460" y="517987"/>
            <a:ext cx="2009392" cy="2816156"/>
          </a:xfrm>
          <a:prstGeom prst="rect">
            <a:avLst/>
          </a:prstGeom>
          <a:gradFill flip="none" rotWithShape="1">
            <a:gsLst>
              <a:gs pos="0">
                <a:srgbClr val="D90962">
                  <a:shade val="30000"/>
                  <a:satMod val="115000"/>
                </a:srgbClr>
              </a:gs>
              <a:gs pos="50000">
                <a:srgbClr val="D90962">
                  <a:shade val="67500"/>
                  <a:satMod val="115000"/>
                </a:srgbClr>
              </a:gs>
              <a:gs pos="100000">
                <a:srgbClr val="D90962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5400" b="1" dirty="0">
                <a:ln w="19050">
                  <a:solidFill>
                    <a:srgbClr val="F07A31"/>
                  </a:solidFill>
                </a:ln>
                <a:solidFill>
                  <a:schemeClr val="bg1"/>
                </a:solidFill>
                <a:latin typeface="TT Norms Pro Medium" panose="02000803030000020003" pitchFamily="2" charset="0"/>
                <a:ea typeface="等线" panose="02010600030101010101" pitchFamily="2" charset="-122"/>
              </a:rPr>
              <a:t>8</a:t>
            </a:r>
            <a:r>
              <a:rPr lang="zh-TW" altLang="en-US" dirty="0">
                <a:solidFill>
                  <a:schemeClr val="bg1"/>
                </a:solidFill>
                <a:latin typeface="TT Norms Pro Medium" panose="02000803030000020003" pitchFamily="2" charset="0"/>
                <a:ea typeface="微软雅黑" panose="020B0503020204020204" pitchFamily="34" charset="-122"/>
              </a:rPr>
              <a:t> </a:t>
            </a:r>
            <a:endParaRPr lang="en-US" altLang="zh-TW" dirty="0">
              <a:solidFill>
                <a:schemeClr val="bg1"/>
              </a:solidFill>
              <a:latin typeface="TT Norms Pro Medium" panose="02000803030000020003" pitchFamily="2" charset="0"/>
              <a:ea typeface="微软雅黑" panose="020B0503020204020204" pitchFamily="34" charset="-122"/>
            </a:endParaRPr>
          </a:p>
          <a:p>
            <a:r>
              <a:rPr lang="zh-TW" altLang="en-US" sz="2400" dirty="0">
                <a:solidFill>
                  <a:schemeClr val="bg1"/>
                </a:solidFill>
                <a:latin typeface="TT Norms Pro Medium" panose="02000803030000020003" pitchFamily="2" charset="0"/>
                <a:ea typeface="微软雅黑" panose="020B0503020204020204" pitchFamily="34" charset="-122"/>
              </a:rPr>
              <a:t>不要過度憂心，把所有的問題都歸咎於手機</a:t>
            </a: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0679" y="1542442"/>
            <a:ext cx="2648086" cy="3264068"/>
          </a:xfrm>
          <a:prstGeom prst="rect">
            <a:avLst/>
          </a:prstGeom>
        </p:spPr>
      </p:pic>
      <p:sp>
        <p:nvSpPr>
          <p:cNvPr id="4" name="標題 1"/>
          <p:cNvSpPr txBox="1">
            <a:spLocks/>
          </p:cNvSpPr>
          <p:nvPr/>
        </p:nvSpPr>
        <p:spPr>
          <a:xfrm>
            <a:off x="6618765" y="191426"/>
            <a:ext cx="5081051" cy="59661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50000"/>
              </a:lnSpc>
              <a:spcBef>
                <a:spcPts val="0"/>
              </a:spcBef>
            </a:pPr>
            <a:r>
              <a:rPr lang="zh-TW" alt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手機</a:t>
            </a:r>
            <a:r>
              <a:rPr lang="en-US" altLang="zh-TW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line</a:t>
            </a:r>
            <a:r>
              <a:rPr lang="zh-TW" alt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是我和孩子</a:t>
            </a:r>
            <a:endParaRPr lang="en-US" altLang="zh-TW" sz="3200" dirty="0" smtClean="0">
              <a:solidFill>
                <a:schemeClr val="tx1">
                  <a:lumMod val="85000"/>
                  <a:lumOff val="15000"/>
                </a:schemeClr>
              </a:solidFill>
              <a:latin typeface="TT Norms Pro Medium" panose="02000803030000020003" pitchFamily="2" charset="0"/>
              <a:ea typeface="微軟正黑體"/>
              <a:cs typeface="Arial" pitchFamily="34" charset="0"/>
              <a:sym typeface="Helvetica Neue"/>
            </a:endParaRPr>
          </a:p>
          <a:p>
            <a:pPr algn="r">
              <a:lnSpc>
                <a:spcPct val="150000"/>
              </a:lnSpc>
              <a:spcBef>
                <a:spcPts val="0"/>
              </a:spcBef>
            </a:pPr>
            <a:r>
              <a:rPr lang="zh-TW" alt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當朋友的機會</a:t>
            </a:r>
            <a:endParaRPr lang="en-US" altLang="zh-TW" sz="3200" dirty="0" smtClean="0">
              <a:solidFill>
                <a:schemeClr val="tx1">
                  <a:lumMod val="85000"/>
                  <a:lumOff val="15000"/>
                </a:schemeClr>
              </a:solidFill>
              <a:latin typeface="TT Norms Pro Medium" panose="02000803030000020003" pitchFamily="2" charset="0"/>
              <a:ea typeface="微軟正黑體"/>
              <a:cs typeface="Arial" pitchFamily="34" charset="0"/>
              <a:sym typeface="Helvetica Neue"/>
            </a:endParaRPr>
          </a:p>
          <a:p>
            <a:pPr algn="r">
              <a:lnSpc>
                <a:spcPct val="150000"/>
              </a:lnSpc>
              <a:spcBef>
                <a:spcPts val="0"/>
              </a:spcBef>
            </a:pPr>
            <a:r>
              <a:rPr lang="zh-TW" alt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我和她</a:t>
            </a:r>
            <a:r>
              <a:rPr lang="en-US" altLang="zh-TW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/</a:t>
            </a:r>
            <a:r>
              <a:rPr lang="zh-TW" alt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他</a:t>
            </a:r>
            <a:endParaRPr lang="en-US" altLang="zh-TW" sz="3200" dirty="0" smtClean="0">
              <a:solidFill>
                <a:schemeClr val="tx1">
                  <a:lumMod val="85000"/>
                  <a:lumOff val="15000"/>
                </a:schemeClr>
              </a:solidFill>
              <a:latin typeface="TT Norms Pro Medium" panose="02000803030000020003" pitchFamily="2" charset="0"/>
              <a:ea typeface="微軟正黑體"/>
              <a:cs typeface="Arial" pitchFamily="34" charset="0"/>
              <a:sym typeface="Helvetica Neue"/>
            </a:endParaRPr>
          </a:p>
          <a:p>
            <a:pPr algn="r">
              <a:lnSpc>
                <a:spcPct val="150000"/>
              </a:lnSpc>
              <a:spcBef>
                <a:spcPts val="0"/>
              </a:spcBef>
            </a:pPr>
            <a:r>
              <a:rPr lang="zh-TW" alt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一起分享</a:t>
            </a:r>
            <a:r>
              <a:rPr lang="en-US" altLang="zh-TW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line</a:t>
            </a:r>
            <a:r>
              <a:rPr lang="zh-TW" alt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新聞</a:t>
            </a:r>
            <a:endParaRPr lang="en-US" altLang="zh-TW" sz="3200" dirty="0" smtClean="0">
              <a:solidFill>
                <a:schemeClr val="tx1">
                  <a:lumMod val="85000"/>
                  <a:lumOff val="15000"/>
                </a:schemeClr>
              </a:solidFill>
              <a:latin typeface="TT Norms Pro Medium" panose="02000803030000020003" pitchFamily="2" charset="0"/>
              <a:ea typeface="微軟正黑體"/>
              <a:cs typeface="Arial" pitchFamily="34" charset="0"/>
              <a:sym typeface="Helvetica Neue"/>
            </a:endParaRPr>
          </a:p>
          <a:p>
            <a:pPr algn="r">
              <a:lnSpc>
                <a:spcPct val="150000"/>
              </a:lnSpc>
              <a:spcBef>
                <a:spcPts val="0"/>
              </a:spcBef>
            </a:pPr>
            <a:r>
              <a:rPr lang="zh-TW" alt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一起看主播煮食</a:t>
            </a:r>
            <a:endParaRPr lang="en-US" altLang="zh-TW" sz="3200" dirty="0" smtClean="0">
              <a:solidFill>
                <a:schemeClr val="tx1">
                  <a:lumMod val="85000"/>
                  <a:lumOff val="15000"/>
                </a:schemeClr>
              </a:solidFill>
              <a:latin typeface="TT Norms Pro Medium" panose="02000803030000020003" pitchFamily="2" charset="0"/>
              <a:ea typeface="微軟正黑體"/>
              <a:cs typeface="Arial" pitchFamily="34" charset="0"/>
              <a:sym typeface="Helvetica Neue"/>
            </a:endParaRPr>
          </a:p>
          <a:p>
            <a:pPr algn="r">
              <a:lnSpc>
                <a:spcPct val="150000"/>
              </a:lnSpc>
              <a:spcBef>
                <a:spcPts val="0"/>
              </a:spcBef>
            </a:pPr>
            <a:r>
              <a:rPr lang="zh-TW" alt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一起用貼圖串連彼此</a:t>
            </a:r>
            <a:endParaRPr lang="en-US" altLang="zh-TW" sz="3200" dirty="0" smtClean="0">
              <a:solidFill>
                <a:schemeClr val="tx1">
                  <a:lumMod val="85000"/>
                  <a:lumOff val="15000"/>
                </a:schemeClr>
              </a:solidFill>
              <a:latin typeface="TT Norms Pro Medium" panose="02000803030000020003" pitchFamily="2" charset="0"/>
              <a:ea typeface="微軟正黑體"/>
              <a:cs typeface="Arial" pitchFamily="34" charset="0"/>
              <a:sym typeface="Helvetica Neue"/>
            </a:endParaRPr>
          </a:p>
          <a:p>
            <a:pPr algn="r">
              <a:lnSpc>
                <a:spcPct val="150000"/>
              </a:lnSpc>
              <a:spcBef>
                <a:spcPts val="0"/>
              </a:spcBef>
            </a:pPr>
            <a:r>
              <a:rPr lang="zh-TW" alt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更一起</a:t>
            </a:r>
            <a:r>
              <a:rPr lang="zh-TW" alt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瞭解</a:t>
            </a:r>
            <a:r>
              <a:rPr lang="en-US" altLang="zh-TW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427</a:t>
            </a:r>
            <a:r>
              <a:rPr lang="zh-TW" alt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「業配班群</a:t>
            </a:r>
            <a:r>
              <a:rPr lang="zh-TW" alt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」</a:t>
            </a:r>
            <a:endParaRPr lang="en-US" altLang="zh-TW" sz="3200" dirty="0" smtClean="0">
              <a:solidFill>
                <a:schemeClr val="tx1">
                  <a:lumMod val="85000"/>
                  <a:lumOff val="15000"/>
                </a:schemeClr>
              </a:solidFill>
              <a:latin typeface="TT Norms Pro Medium" panose="02000803030000020003" pitchFamily="2" charset="0"/>
              <a:ea typeface="微軟正黑體"/>
              <a:cs typeface="Arial" pitchFamily="34" charset="0"/>
              <a:sym typeface="Helvetica Neue"/>
            </a:endParaRPr>
          </a:p>
          <a:p>
            <a:pPr algn="r">
              <a:lnSpc>
                <a:spcPct val="150000"/>
              </a:lnSpc>
              <a:spcBef>
                <a:spcPts val="0"/>
              </a:spcBef>
            </a:pPr>
            <a:r>
              <a:rPr lang="zh-TW" alt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一起認識南山新生活</a:t>
            </a:r>
            <a:endParaRPr lang="en-US" altLang="zh-TW" sz="3200" dirty="0" smtClean="0">
              <a:solidFill>
                <a:schemeClr val="tx1">
                  <a:lumMod val="85000"/>
                  <a:lumOff val="15000"/>
                </a:schemeClr>
              </a:solidFill>
              <a:latin typeface="TT Norms Pro Medium" panose="02000803030000020003" pitchFamily="2" charset="0"/>
              <a:ea typeface="微軟正黑體"/>
              <a:cs typeface="Arial" pitchFamily="34" charset="0"/>
              <a:sym typeface="Helvetica Neue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015460" y="3709464"/>
            <a:ext cx="2076529" cy="2062103"/>
          </a:xfrm>
          <a:prstGeom prst="rect">
            <a:avLst/>
          </a:prstGeom>
          <a:solidFill>
            <a:srgbClr val="CC9900"/>
          </a:solidFill>
        </p:spPr>
        <p:txBody>
          <a:bodyPr wrap="square">
            <a:spAutoFit/>
          </a:bodyPr>
          <a:lstStyle/>
          <a:p>
            <a:r>
              <a:rPr lang="en-US" altLang="zh-TW" sz="5400" b="1" dirty="0">
                <a:ln w="19050">
                  <a:solidFill>
                    <a:srgbClr val="F07A31"/>
                  </a:solidFill>
                </a:ln>
                <a:solidFill>
                  <a:schemeClr val="bg1"/>
                </a:solidFill>
                <a:latin typeface="TT Norms Pro Medium" panose="02000803030000020003" pitchFamily="2" charset="0"/>
                <a:ea typeface="等线" panose="02010600030101010101" pitchFamily="2" charset="-122"/>
              </a:rPr>
              <a:t>5</a:t>
            </a:r>
            <a:r>
              <a:rPr lang="en-US" altLang="zh-TW" sz="8000" b="1" dirty="0">
                <a:ln w="19050">
                  <a:solidFill>
                    <a:srgbClr val="F07A31"/>
                  </a:solidFill>
                </a:ln>
                <a:solidFill>
                  <a:schemeClr val="bg1"/>
                </a:solidFill>
                <a:latin typeface="TT Norms Pro Medium" panose="02000803030000020003" pitchFamily="2" charset="0"/>
                <a:ea typeface="等线" panose="02010600030101010101" pitchFamily="2" charset="-122"/>
              </a:rPr>
              <a:t> </a:t>
            </a:r>
          </a:p>
          <a:p>
            <a:r>
              <a:rPr lang="zh-TW" altLang="en-US" sz="2400" dirty="0">
                <a:solidFill>
                  <a:schemeClr val="bg1"/>
                </a:solidFill>
                <a:latin typeface="TT Norms Pro Medium" panose="02000803030000020003" pitchFamily="2" charset="0"/>
                <a:ea typeface="微软雅黑" panose="020B0503020204020204" pitchFamily="34" charset="-122"/>
              </a:rPr>
              <a:t>刻意撥時間與孩子相處</a:t>
            </a:r>
          </a:p>
        </p:txBody>
      </p:sp>
    </p:spTree>
    <p:extLst>
      <p:ext uri="{BB962C8B-B14F-4D97-AF65-F5344CB8AC3E}">
        <p14:creationId xmlns:p14="http://schemas.microsoft.com/office/powerpoint/2010/main" val="129674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6447932" y="246217"/>
            <a:ext cx="4760540" cy="589063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50000"/>
              </a:lnSpc>
              <a:spcBef>
                <a:spcPts val="0"/>
              </a:spcBef>
            </a:pPr>
            <a:r>
              <a:rPr lang="zh-TW" alt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聚會時、和長輩相處時</a:t>
            </a:r>
            <a:endParaRPr lang="en-US" altLang="zh-TW" sz="3200" dirty="0" smtClean="0">
              <a:solidFill>
                <a:schemeClr val="tx1">
                  <a:lumMod val="85000"/>
                  <a:lumOff val="15000"/>
                </a:schemeClr>
              </a:solidFill>
              <a:latin typeface="TT Norms Pro Medium" panose="02000803030000020003" pitchFamily="2" charset="0"/>
              <a:ea typeface="微軟正黑體"/>
              <a:cs typeface="Arial" pitchFamily="34" charset="0"/>
              <a:sym typeface="Helvetica Neue"/>
            </a:endParaRPr>
          </a:p>
          <a:p>
            <a:pPr algn="r">
              <a:lnSpc>
                <a:spcPct val="150000"/>
              </a:lnSpc>
              <a:spcBef>
                <a:spcPts val="0"/>
              </a:spcBef>
            </a:pPr>
            <a:r>
              <a:rPr lang="zh-TW" alt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不低頭划手機</a:t>
            </a:r>
            <a:endParaRPr lang="en-US" altLang="zh-TW" sz="3200" dirty="0" smtClean="0">
              <a:solidFill>
                <a:schemeClr val="tx1">
                  <a:lumMod val="85000"/>
                  <a:lumOff val="15000"/>
                </a:schemeClr>
              </a:solidFill>
              <a:latin typeface="TT Norms Pro Medium" panose="02000803030000020003" pitchFamily="2" charset="0"/>
              <a:ea typeface="微軟正黑體"/>
              <a:cs typeface="Arial" pitchFamily="34" charset="0"/>
              <a:sym typeface="Helvetica Neue"/>
            </a:endParaRPr>
          </a:p>
          <a:p>
            <a:pPr algn="r">
              <a:lnSpc>
                <a:spcPct val="150000"/>
              </a:lnSpc>
              <a:spcBef>
                <a:spcPts val="0"/>
              </a:spcBef>
            </a:pPr>
            <a:r>
              <a:rPr lang="zh-TW" alt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要保持禮貌</a:t>
            </a:r>
            <a:endParaRPr lang="en-US" altLang="zh-TW" sz="3200" dirty="0" smtClean="0">
              <a:solidFill>
                <a:schemeClr val="tx1">
                  <a:lumMod val="85000"/>
                  <a:lumOff val="15000"/>
                </a:schemeClr>
              </a:solidFill>
              <a:latin typeface="TT Norms Pro Medium" panose="02000803030000020003" pitchFamily="2" charset="0"/>
              <a:ea typeface="微軟正黑體"/>
              <a:cs typeface="Arial" pitchFamily="34" charset="0"/>
              <a:sym typeface="Helvetica Neue"/>
            </a:endParaRPr>
          </a:p>
          <a:p>
            <a:pPr algn="r">
              <a:lnSpc>
                <a:spcPct val="150000"/>
              </a:lnSpc>
              <a:spcBef>
                <a:spcPts val="0"/>
              </a:spcBef>
            </a:pPr>
            <a:r>
              <a:rPr lang="zh-TW" alt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對手機內容要</a:t>
            </a:r>
            <a:endParaRPr lang="en-US" altLang="zh-TW" sz="3200" dirty="0" smtClean="0">
              <a:solidFill>
                <a:schemeClr val="tx1">
                  <a:lumMod val="85000"/>
                  <a:lumOff val="15000"/>
                </a:schemeClr>
              </a:solidFill>
              <a:latin typeface="TT Norms Pro Medium" panose="02000803030000020003" pitchFamily="2" charset="0"/>
              <a:ea typeface="微軟正黑體"/>
              <a:cs typeface="Arial" pitchFamily="34" charset="0"/>
              <a:sym typeface="Helvetica Neue"/>
            </a:endParaRPr>
          </a:p>
          <a:p>
            <a:pPr algn="r">
              <a:lnSpc>
                <a:spcPct val="150000"/>
              </a:lnSpc>
              <a:spcBef>
                <a:spcPts val="0"/>
              </a:spcBef>
            </a:pPr>
            <a:r>
              <a:rPr lang="zh-TW" alt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合理判斷、適當懷疑</a:t>
            </a:r>
            <a:endParaRPr lang="en-US" altLang="zh-TW" sz="3200" dirty="0" smtClean="0">
              <a:solidFill>
                <a:schemeClr val="tx1">
                  <a:lumMod val="85000"/>
                  <a:lumOff val="15000"/>
                </a:schemeClr>
              </a:solidFill>
              <a:latin typeface="TT Norms Pro Medium" panose="02000803030000020003" pitchFamily="2" charset="0"/>
              <a:ea typeface="微軟正黑體"/>
              <a:cs typeface="Arial" pitchFamily="34" charset="0"/>
              <a:sym typeface="Helvetica Neue"/>
            </a:endParaRPr>
          </a:p>
          <a:p>
            <a:pPr algn="r">
              <a:lnSpc>
                <a:spcPct val="150000"/>
              </a:lnSpc>
              <a:spcBef>
                <a:spcPts val="0"/>
              </a:spcBef>
            </a:pPr>
            <a:r>
              <a:rPr lang="zh-TW" alt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以上</a:t>
            </a:r>
            <a:endParaRPr lang="en-US" altLang="zh-TW" sz="3200" dirty="0" smtClean="0">
              <a:solidFill>
                <a:schemeClr val="tx1">
                  <a:lumMod val="85000"/>
                  <a:lumOff val="15000"/>
                </a:schemeClr>
              </a:solidFill>
              <a:latin typeface="TT Norms Pro Medium" panose="02000803030000020003" pitchFamily="2" charset="0"/>
              <a:ea typeface="微軟正黑體"/>
              <a:cs typeface="Arial" pitchFamily="34" charset="0"/>
              <a:sym typeface="Helvetica Neue"/>
            </a:endParaRPr>
          </a:p>
          <a:p>
            <a:pPr algn="r">
              <a:lnSpc>
                <a:spcPct val="150000"/>
              </a:lnSpc>
              <a:spcBef>
                <a:spcPts val="0"/>
              </a:spcBef>
            </a:pPr>
            <a:r>
              <a:rPr lang="zh-TW" alt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孩子要做到</a:t>
            </a:r>
            <a:endParaRPr lang="en-US" altLang="zh-TW" sz="32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T Norms Pro Medium" panose="02000803030000020003" pitchFamily="2" charset="0"/>
              <a:ea typeface="微軟正黑體"/>
              <a:cs typeface="Arial" pitchFamily="34" charset="0"/>
              <a:sym typeface="Helvetica Neue"/>
            </a:endParaRPr>
          </a:p>
          <a:p>
            <a:pPr algn="r">
              <a:lnSpc>
                <a:spcPct val="150000"/>
              </a:lnSpc>
              <a:spcBef>
                <a:spcPts val="0"/>
              </a:spcBef>
            </a:pPr>
            <a:r>
              <a:rPr lang="zh-TW" alt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我們也會身體力行</a:t>
            </a:r>
            <a:endParaRPr lang="en-US" altLang="zh-TW" sz="32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T Norms Pro Medium" panose="02000803030000020003" pitchFamily="2" charset="0"/>
              <a:ea typeface="微軟正黑體"/>
              <a:cs typeface="Arial" pitchFamily="34" charset="0"/>
              <a:sym typeface="Helvetica Neue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75315" y="1742663"/>
            <a:ext cx="2076529" cy="2062103"/>
          </a:xfrm>
          <a:prstGeom prst="rect">
            <a:avLst/>
          </a:prstGeom>
          <a:solidFill>
            <a:srgbClr val="FF9999"/>
          </a:solidFill>
        </p:spPr>
        <p:txBody>
          <a:bodyPr wrap="square">
            <a:spAutoFit/>
          </a:bodyPr>
          <a:lstStyle/>
          <a:p>
            <a:r>
              <a:rPr lang="en-US" altLang="zh-TW" sz="5400" b="1" dirty="0">
                <a:ln w="19050">
                  <a:solidFill>
                    <a:srgbClr val="F07A31"/>
                  </a:solidFill>
                </a:ln>
                <a:solidFill>
                  <a:schemeClr val="bg1"/>
                </a:solidFill>
                <a:latin typeface="TT Norms Pro Medium" panose="02000803030000020003" pitchFamily="2" charset="0"/>
                <a:ea typeface="等线" panose="02010600030101010101" pitchFamily="2" charset="-122"/>
              </a:rPr>
              <a:t>9</a:t>
            </a:r>
            <a:r>
              <a:rPr lang="en-US" altLang="zh-TW" sz="8000" b="1" dirty="0">
                <a:ln w="19050">
                  <a:solidFill>
                    <a:srgbClr val="F07A31"/>
                  </a:solidFill>
                </a:ln>
                <a:solidFill>
                  <a:schemeClr val="bg1"/>
                </a:solidFill>
                <a:latin typeface="TT Norms Pro Medium" panose="02000803030000020003" pitchFamily="2" charset="0"/>
                <a:ea typeface="等线" panose="02010600030101010101" pitchFamily="2" charset="-122"/>
              </a:rPr>
              <a:t> </a:t>
            </a:r>
          </a:p>
          <a:p>
            <a:r>
              <a:rPr lang="zh-TW" altLang="en-US" sz="2400" dirty="0">
                <a:solidFill>
                  <a:schemeClr val="bg1"/>
                </a:solidFill>
                <a:latin typeface="TT Norms Pro Medium" panose="02000803030000020003" pitchFamily="2" charset="0"/>
                <a:ea typeface="微软雅黑" panose="020B0503020204020204" pitchFamily="34" charset="-122"/>
              </a:rPr>
              <a:t>父母也</a:t>
            </a:r>
            <a:r>
              <a:rPr lang="zh-TW" altLang="en-US" sz="2400" dirty="0" smtClean="0">
                <a:solidFill>
                  <a:schemeClr val="bg1"/>
                </a:solidFill>
                <a:latin typeface="TT Norms Pro Medium" panose="02000803030000020003" pitchFamily="2" charset="0"/>
                <a:ea typeface="微软雅黑" panose="020B0503020204020204" pitchFamily="34" charset="-122"/>
              </a:rPr>
              <a:t>要</a:t>
            </a:r>
            <a:endParaRPr lang="en-US" altLang="zh-TW" sz="2400" dirty="0" smtClean="0">
              <a:solidFill>
                <a:schemeClr val="bg1"/>
              </a:solidFill>
              <a:latin typeface="TT Norms Pro Medium" panose="02000803030000020003" pitchFamily="2" charset="0"/>
              <a:ea typeface="微软雅黑" panose="020B0503020204020204" pitchFamily="34" charset="-122"/>
            </a:endParaRPr>
          </a:p>
          <a:p>
            <a:r>
              <a:rPr lang="zh-TW" altLang="en-US" sz="2400" dirty="0" smtClean="0">
                <a:solidFill>
                  <a:schemeClr val="bg1"/>
                </a:solidFill>
                <a:latin typeface="TT Norms Pro Medium" panose="02000803030000020003" pitchFamily="2" charset="0"/>
                <a:ea typeface="微软雅黑" panose="020B0503020204020204" pitchFamily="34" charset="-122"/>
              </a:rPr>
              <a:t>以身作則</a:t>
            </a:r>
            <a:endParaRPr lang="zh-TW" altLang="en-US" sz="2400" dirty="0">
              <a:solidFill>
                <a:schemeClr val="bg1"/>
              </a:solidFill>
              <a:latin typeface="TT Norms Pro Medium" panose="02000803030000020003" pitchFamily="2" charset="0"/>
              <a:ea typeface="微软雅黑" panose="020B0503020204020204" pitchFamily="34" charset="-122"/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8503" y="2094228"/>
            <a:ext cx="2718602" cy="1920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719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8940" y="1174843"/>
            <a:ext cx="4355184" cy="2749362"/>
          </a:xfrm>
          <a:prstGeom prst="rect">
            <a:avLst/>
          </a:prstGeom>
        </p:spPr>
      </p:pic>
      <p:sp>
        <p:nvSpPr>
          <p:cNvPr id="3" name="標題 1"/>
          <p:cNvSpPr txBox="1">
            <a:spLocks/>
          </p:cNvSpPr>
          <p:nvPr/>
        </p:nvSpPr>
        <p:spPr>
          <a:xfrm>
            <a:off x="2705492" y="4469221"/>
            <a:ext cx="7616857" cy="122456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zh-TW" altLang="en-US" sz="2000" dirty="0">
                <a:solidFill>
                  <a:srgbClr val="475D72"/>
                </a:solidFill>
                <a:latin typeface="TT Norms Pro Medium" panose="02000803030000020003" pitchFamily="2" charset="0"/>
                <a:ea typeface="微软雅黑" panose="020B0503020204020204" pitchFamily="34" charset="-122"/>
                <a:cs typeface="+mn-cs"/>
                <a:sym typeface="Helvetica Neue"/>
              </a:rPr>
              <a:t>用</a:t>
            </a:r>
            <a:r>
              <a:rPr lang="en-US" altLang="zh-TW" sz="2000" dirty="0">
                <a:solidFill>
                  <a:srgbClr val="475D72"/>
                </a:solidFill>
                <a:latin typeface="TT Norms Pro Medium" panose="02000803030000020003" pitchFamily="2" charset="0"/>
                <a:ea typeface="微软雅黑" panose="020B0503020204020204" pitchFamily="34" charset="-122"/>
                <a:cs typeface="+mn-cs"/>
                <a:sym typeface="Helvetica Neue"/>
              </a:rPr>
              <a:t>line</a:t>
            </a:r>
            <a:r>
              <a:rPr lang="zh-TW" altLang="en-US" sz="2000" dirty="0">
                <a:solidFill>
                  <a:srgbClr val="475D72"/>
                </a:solidFill>
                <a:latin typeface="TT Norms Pro Medium" panose="02000803030000020003" pitchFamily="2" charset="0"/>
                <a:ea typeface="微软雅黑" panose="020B0503020204020204" pitchFamily="34" charset="-122"/>
                <a:cs typeface="+mn-cs"/>
                <a:sym typeface="Helvetica Neue"/>
              </a:rPr>
              <a:t>多少年了從不知道，幾天前孩子才教我這貼圖功能，神了！</a:t>
            </a:r>
            <a:endParaRPr lang="en-US" altLang="zh-TW" sz="2000" dirty="0">
              <a:solidFill>
                <a:srgbClr val="475D72"/>
              </a:solidFill>
              <a:latin typeface="TT Norms Pro Medium" panose="02000803030000020003" pitchFamily="2" charset="0"/>
              <a:ea typeface="微软雅黑" panose="020B0503020204020204" pitchFamily="34" charset="-122"/>
              <a:cs typeface="+mn-cs"/>
              <a:sym typeface="Helvetica Neue"/>
            </a:endParaRPr>
          </a:p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zh-TW" altLang="en-US" sz="2000" b="1" dirty="0">
                <a:solidFill>
                  <a:srgbClr val="475D72"/>
                </a:solidFill>
                <a:latin typeface="TT Norms Pro Medium" panose="02000803030000020003" pitchFamily="2" charset="0"/>
                <a:ea typeface="微软雅黑" panose="020B0503020204020204" pitchFamily="34" charset="-122"/>
                <a:cs typeface="+mn-cs"/>
                <a:sym typeface="Helvetica Neue"/>
              </a:rPr>
              <a:t>手機應當是好用的、未來生活必須的、可以正向使用的工具</a:t>
            </a:r>
            <a:endParaRPr lang="en-US" altLang="zh-TW" sz="2000" b="1" dirty="0">
              <a:solidFill>
                <a:srgbClr val="475D72"/>
              </a:solidFill>
              <a:latin typeface="TT Norms Pro Medium" panose="02000803030000020003" pitchFamily="2" charset="0"/>
              <a:ea typeface="微软雅黑" panose="020B0503020204020204" pitchFamily="34" charset="-122"/>
              <a:cs typeface="+mn-cs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4058934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817856" y="1942495"/>
            <a:ext cx="6850144" cy="2387600"/>
          </a:xfrm>
        </p:spPr>
        <p:txBody>
          <a:bodyPr>
            <a:normAutofit fontScale="90000"/>
          </a:bodyPr>
          <a:lstStyle/>
          <a:p>
            <a:pPr algn="r">
              <a:lnSpc>
                <a:spcPct val="200000"/>
              </a:lnSpc>
              <a:spcBef>
                <a:spcPts val="600"/>
              </a:spcBef>
            </a:pPr>
            <a:r>
              <a:rPr lang="zh-TW" altLang="en-US" sz="3200" dirty="0">
                <a:solidFill>
                  <a:srgbClr val="475D72"/>
                </a:solidFill>
                <a:latin typeface="TT Norms Pro Medium" panose="02000803030000020003" pitchFamily="2" charset="0"/>
                <a:ea typeface="微软雅黑" panose="020B0503020204020204" pitchFamily="34" charset="-122"/>
                <a:cs typeface="+mn-cs"/>
              </a:rPr>
              <a:t>哈佛大學研究</a:t>
            </a:r>
            <a:r>
              <a:rPr lang="zh-TW" altLang="en-US" sz="3200" dirty="0" smtClean="0">
                <a:solidFill>
                  <a:srgbClr val="475D72"/>
                </a:solidFill>
                <a:latin typeface="TT Norms Pro Medium" panose="02000803030000020003" pitchFamily="2" charset="0"/>
                <a:ea typeface="微软雅黑" panose="020B0503020204020204" pitchFamily="34" charset="-122"/>
                <a:cs typeface="+mn-cs"/>
              </a:rPr>
              <a:t>：</a:t>
            </a:r>
            <a:r>
              <a:rPr lang="en-US" altLang="zh-TW" sz="3200" dirty="0" smtClean="0">
                <a:solidFill>
                  <a:srgbClr val="475D72"/>
                </a:solidFill>
                <a:latin typeface="TT Norms Pro Medium" panose="02000803030000020003" pitchFamily="2" charset="0"/>
                <a:ea typeface="微软雅黑" panose="020B0503020204020204" pitchFamily="34" charset="-122"/>
                <a:cs typeface="+mn-cs"/>
              </a:rPr>
              <a:t/>
            </a:r>
            <a:br>
              <a:rPr lang="en-US" altLang="zh-TW" sz="3200" dirty="0" smtClean="0">
                <a:solidFill>
                  <a:srgbClr val="475D72"/>
                </a:solidFill>
                <a:latin typeface="TT Norms Pro Medium" panose="02000803030000020003" pitchFamily="2" charset="0"/>
                <a:ea typeface="微软雅黑" panose="020B0503020204020204" pitchFamily="34" charset="-122"/>
                <a:cs typeface="+mn-cs"/>
              </a:rPr>
            </a:br>
            <a:r>
              <a:rPr lang="zh-TW" altLang="en-US" sz="3200" dirty="0" smtClean="0">
                <a:solidFill>
                  <a:srgbClr val="475D72"/>
                </a:solidFill>
                <a:latin typeface="TT Norms Pro Medium" panose="02000803030000020003" pitchFamily="2" charset="0"/>
                <a:ea typeface="微软雅黑" panose="020B0503020204020204" pitchFamily="34" charset="-122"/>
                <a:cs typeface="+mn-cs"/>
              </a:rPr>
              <a:t>關鍵</a:t>
            </a:r>
            <a:r>
              <a:rPr lang="zh-TW" altLang="en-US" sz="3200" dirty="0">
                <a:solidFill>
                  <a:srgbClr val="475D72"/>
                </a:solidFill>
                <a:latin typeface="TT Norms Pro Medium" panose="02000803030000020003" pitchFamily="2" charset="0"/>
                <a:ea typeface="微软雅黑" panose="020B0503020204020204" pitchFamily="34" charset="-122"/>
                <a:cs typeface="+mn-cs"/>
              </a:rPr>
              <a:t>不是幾歲給青少年手機</a:t>
            </a:r>
            <a:r>
              <a:rPr lang="zh-TW" altLang="en-US" sz="3200" dirty="0" smtClean="0">
                <a:solidFill>
                  <a:srgbClr val="475D72"/>
                </a:solidFill>
                <a:latin typeface="TT Norms Pro Medium" panose="02000803030000020003" pitchFamily="2" charset="0"/>
                <a:ea typeface="微软雅黑" panose="020B0503020204020204" pitchFamily="34" charset="-122"/>
                <a:cs typeface="+mn-cs"/>
              </a:rPr>
              <a:t>，</a:t>
            </a:r>
            <a:r>
              <a:rPr lang="en-US" altLang="zh-TW" sz="3200" dirty="0" smtClean="0">
                <a:solidFill>
                  <a:srgbClr val="475D72"/>
                </a:solidFill>
                <a:latin typeface="TT Norms Pro Medium" panose="02000803030000020003" pitchFamily="2" charset="0"/>
                <a:ea typeface="微软雅黑" panose="020B0503020204020204" pitchFamily="34" charset="-122"/>
                <a:cs typeface="+mn-cs"/>
              </a:rPr>
              <a:t/>
            </a:r>
            <a:br>
              <a:rPr lang="en-US" altLang="zh-TW" sz="3200" dirty="0" smtClean="0">
                <a:solidFill>
                  <a:srgbClr val="475D72"/>
                </a:solidFill>
                <a:latin typeface="TT Norms Pro Medium" panose="02000803030000020003" pitchFamily="2" charset="0"/>
                <a:ea typeface="微软雅黑" panose="020B0503020204020204" pitchFamily="34" charset="-122"/>
                <a:cs typeface="+mn-cs"/>
              </a:rPr>
            </a:br>
            <a:r>
              <a:rPr lang="zh-TW" altLang="en-US" sz="3200" dirty="0" smtClean="0">
                <a:solidFill>
                  <a:srgbClr val="475D72"/>
                </a:solidFill>
                <a:latin typeface="TT Norms Pro Medium" panose="02000803030000020003" pitchFamily="2" charset="0"/>
                <a:ea typeface="微软雅黑" panose="020B0503020204020204" pitchFamily="34" charset="-122"/>
                <a:cs typeface="+mn-cs"/>
              </a:rPr>
              <a:t>而是</a:t>
            </a:r>
            <a:r>
              <a:rPr lang="zh-TW" altLang="en-US" sz="3200" dirty="0">
                <a:solidFill>
                  <a:srgbClr val="475D72"/>
                </a:solidFill>
                <a:latin typeface="TT Norms Pro Medium" panose="02000803030000020003" pitchFamily="2" charset="0"/>
                <a:ea typeface="微软雅黑" panose="020B0503020204020204" pitchFamily="34" charset="-122"/>
                <a:cs typeface="+mn-cs"/>
              </a:rPr>
              <a:t>有沒有做到這</a:t>
            </a:r>
            <a:r>
              <a:rPr lang="en-US" altLang="zh-TW" sz="3200" dirty="0">
                <a:solidFill>
                  <a:srgbClr val="475D72"/>
                </a:solidFill>
                <a:latin typeface="TT Norms Pro Medium" panose="02000803030000020003" pitchFamily="2" charset="0"/>
                <a:ea typeface="微软雅黑" panose="020B0503020204020204" pitchFamily="34" charset="-122"/>
                <a:cs typeface="+mn-cs"/>
              </a:rPr>
              <a:t>9</a:t>
            </a:r>
            <a:r>
              <a:rPr lang="zh-TW" altLang="en-US" sz="3200" dirty="0">
                <a:solidFill>
                  <a:srgbClr val="475D72"/>
                </a:solidFill>
                <a:latin typeface="TT Norms Pro Medium" panose="02000803030000020003" pitchFamily="2" charset="0"/>
                <a:ea typeface="微软雅黑" panose="020B0503020204020204" pitchFamily="34" charset="-122"/>
                <a:cs typeface="+mn-cs"/>
              </a:rPr>
              <a:t>件事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579909" y="4997205"/>
            <a:ext cx="4088091" cy="347793"/>
          </a:xfrm>
        </p:spPr>
        <p:txBody>
          <a:bodyPr>
            <a:normAutofit/>
          </a:bodyPr>
          <a:lstStyle/>
          <a:p>
            <a:r>
              <a:rPr lang="zh-TW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微軟正黑體" panose="020B0604030504040204" pitchFamily="34" charset="-120"/>
              </a:rPr>
              <a:t>資料來源：親子天下</a:t>
            </a:r>
            <a:r>
              <a:rPr lang="en-US" altLang="zh-TW" sz="1400" dirty="0">
                <a:solidFill>
                  <a:schemeClr val="tx1">
                    <a:lumMod val="65000"/>
                    <a:lumOff val="35000"/>
                  </a:schemeClr>
                </a:solidFill>
                <a:ea typeface="微軟正黑體" panose="020B0604030504040204" pitchFamily="34" charset="-120"/>
              </a:rPr>
              <a:t>https://reurl.cc/ZVV9Y6</a:t>
            </a:r>
            <a:endParaRPr lang="zh-TW" altLang="en-US" sz="1400" dirty="0">
              <a:solidFill>
                <a:schemeClr val="tx1">
                  <a:lumMod val="65000"/>
                  <a:lumOff val="35000"/>
                </a:schemeClr>
              </a:solidFill>
              <a:ea typeface="微軟正黑體" panose="020B0604030504040204" pitchFamily="34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6981" y="3093990"/>
            <a:ext cx="2417751" cy="2251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457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0312176"/>
              </p:ext>
            </p:extLst>
          </p:nvPr>
        </p:nvGraphicFramePr>
        <p:xfrm>
          <a:off x="509046" y="433634"/>
          <a:ext cx="11387582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8677">
                  <a:extLst>
                    <a:ext uri="{9D8B030D-6E8A-4147-A177-3AD203B41FA5}">
                      <a16:colId xmlns:a16="http://schemas.microsoft.com/office/drawing/2014/main" xmlns="" val="4013381056"/>
                    </a:ext>
                  </a:extLst>
                </a:gridCol>
                <a:gridCol w="2488677">
                  <a:extLst>
                    <a:ext uri="{9D8B030D-6E8A-4147-A177-3AD203B41FA5}">
                      <a16:colId xmlns:a16="http://schemas.microsoft.com/office/drawing/2014/main" xmlns="" val="737552366"/>
                    </a:ext>
                  </a:extLst>
                </a:gridCol>
                <a:gridCol w="2488677">
                  <a:extLst>
                    <a:ext uri="{9D8B030D-6E8A-4147-A177-3AD203B41FA5}">
                      <a16:colId xmlns:a16="http://schemas.microsoft.com/office/drawing/2014/main" xmlns="" val="351166558"/>
                    </a:ext>
                  </a:extLst>
                </a:gridCol>
                <a:gridCol w="2488677">
                  <a:extLst>
                    <a:ext uri="{9D8B030D-6E8A-4147-A177-3AD203B41FA5}">
                      <a16:colId xmlns:a16="http://schemas.microsoft.com/office/drawing/2014/main" xmlns="" val="726143041"/>
                    </a:ext>
                  </a:extLst>
                </a:gridCol>
                <a:gridCol w="1432874">
                  <a:extLst>
                    <a:ext uri="{9D8B030D-6E8A-4147-A177-3AD203B41FA5}">
                      <a16:colId xmlns:a16="http://schemas.microsoft.com/office/drawing/2014/main" xmlns="" val="3751584769"/>
                    </a:ext>
                  </a:extLst>
                </a:gridCol>
              </a:tblGrid>
              <a:tr h="2452714">
                <a:tc>
                  <a:txBody>
                    <a:bodyPr/>
                    <a:lstStyle/>
                    <a:p>
                      <a:r>
                        <a:rPr kumimoji="0" lang="en-US" altLang="zh-TW" sz="6600" b="1" i="0" u="none" strike="noStrike" kern="1200" cap="none" spc="0" normalizeH="0" baseline="0" dirty="0" smtClean="0">
                          <a:ln w="19050">
                            <a:solidFill>
                              <a:srgbClr val="F07A31"/>
                            </a:solidFill>
                          </a:ln>
                          <a:noFill/>
                          <a:effectLst/>
                          <a:uLnTx/>
                          <a:uFillTx/>
                          <a:latin typeface="TT Norms Pro Medium" panose="02000803030000020003" pitchFamily="2" charset="0"/>
                          <a:ea typeface="等线" panose="02010600030101010101" pitchFamily="2" charset="-122"/>
                          <a:cs typeface="+mn-cs"/>
                        </a:rPr>
                        <a:t>1</a:t>
                      </a:r>
                      <a:r>
                        <a:rPr kumimoji="0" lang="en-US" altLang="zh-TW" sz="9600" b="1" i="0" u="none" strike="noStrike" kern="1200" cap="none" spc="0" normalizeH="0" baseline="0" dirty="0" smtClean="0">
                          <a:ln w="19050">
                            <a:solidFill>
                              <a:srgbClr val="F07A31"/>
                            </a:solidFill>
                          </a:ln>
                          <a:noFill/>
                          <a:effectLst/>
                          <a:uLnTx/>
                          <a:uFillTx/>
                          <a:latin typeface="TT Norms Pro Medium" panose="02000803030000020003" pitchFamily="2" charset="0"/>
                          <a:ea typeface="等线" panose="02010600030101010101" pitchFamily="2" charset="-122"/>
                          <a:cs typeface="+mn-cs"/>
                        </a:rPr>
                        <a:t> </a:t>
                      </a:r>
                    </a:p>
                    <a:p>
                      <a:r>
                        <a:rPr lang="zh-TW" altLang="en-US" sz="2400" b="0" kern="1200" dirty="0" smtClean="0">
                          <a:solidFill>
                            <a:srgbClr val="475D72"/>
                          </a:solidFill>
                          <a:latin typeface="TT Norms Pro Medium" panose="02000803030000020003" pitchFamily="2" charset="0"/>
                          <a:ea typeface="微软雅黑" panose="020B0503020204020204" pitchFamily="34" charset="-122"/>
                          <a:cs typeface="+mn-cs"/>
                        </a:rPr>
                        <a:t>跟孩子一起討論使用手機的遊戲規則，愈早愈好</a:t>
                      </a:r>
                      <a:endParaRPr lang="zh-TW" altLang="en-US" sz="2400" b="0" kern="1200" dirty="0">
                        <a:solidFill>
                          <a:srgbClr val="475D72"/>
                        </a:solidFill>
                        <a:latin typeface="TT Norms Pro Medium" panose="02000803030000020003" pitchFamily="2" charset="0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altLang="zh-TW" sz="6600" b="1" i="0" u="none" strike="noStrike" kern="1200" cap="none" spc="0" normalizeH="0" baseline="0" dirty="0" smtClean="0">
                          <a:ln w="19050">
                            <a:solidFill>
                              <a:srgbClr val="F07A31"/>
                            </a:solidFill>
                          </a:ln>
                          <a:noFill/>
                          <a:effectLst/>
                          <a:uLnTx/>
                          <a:uFillTx/>
                          <a:latin typeface="TT Norms Pro Medium" panose="02000803030000020003" pitchFamily="2" charset="0"/>
                          <a:ea typeface="等线" panose="02010600030101010101" pitchFamily="2" charset="-122"/>
                          <a:cs typeface="+mn-cs"/>
                        </a:rPr>
                        <a:t>2</a:t>
                      </a:r>
                      <a:r>
                        <a:rPr kumimoji="0" lang="en-US" altLang="zh-TW" sz="9600" b="1" i="0" u="none" strike="noStrike" kern="1200" cap="none" spc="0" normalizeH="0" baseline="0" dirty="0" smtClean="0">
                          <a:ln w="19050">
                            <a:solidFill>
                              <a:srgbClr val="F07A31"/>
                            </a:solidFill>
                          </a:ln>
                          <a:noFill/>
                          <a:effectLst/>
                          <a:uLnTx/>
                          <a:uFillTx/>
                          <a:latin typeface="TT Norms Pro Medium" panose="02000803030000020003" pitchFamily="2" charset="0"/>
                          <a:ea typeface="等线" panose="02010600030101010101" pitchFamily="2" charset="-122"/>
                          <a:cs typeface="+mn-cs"/>
                        </a:rPr>
                        <a:t> </a:t>
                      </a:r>
                    </a:p>
                    <a:p>
                      <a:r>
                        <a:rPr lang="zh-TW" altLang="en-US" sz="2400" b="0" kern="1200" dirty="0" smtClean="0">
                          <a:solidFill>
                            <a:srgbClr val="475D72"/>
                          </a:solidFill>
                          <a:latin typeface="TT Norms Pro Medium" panose="02000803030000020003" pitchFamily="2" charset="0"/>
                          <a:ea typeface="微软雅黑" panose="020B0503020204020204" pitchFamily="34" charset="-122"/>
                          <a:cs typeface="+mn-cs"/>
                        </a:rPr>
                        <a:t>釐清自己的價值觀，和孩子溝通取得共識</a:t>
                      </a:r>
                      <a:endParaRPr lang="zh-TW" altLang="en-US" sz="2400" b="0" kern="1200" dirty="0">
                        <a:solidFill>
                          <a:srgbClr val="475D72"/>
                        </a:solidFill>
                        <a:latin typeface="TT Norms Pro Medium" panose="02000803030000020003" pitchFamily="2" charset="0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altLang="zh-TW" sz="6600" b="1" i="0" u="none" strike="noStrike" kern="1200" cap="none" spc="0" normalizeH="0" baseline="0" dirty="0" smtClean="0">
                          <a:ln w="19050">
                            <a:solidFill>
                              <a:srgbClr val="F07A31"/>
                            </a:solidFill>
                          </a:ln>
                          <a:noFill/>
                          <a:effectLst/>
                          <a:uLnTx/>
                          <a:uFillTx/>
                          <a:latin typeface="TT Norms Pro Medium" panose="02000803030000020003" pitchFamily="2" charset="0"/>
                          <a:ea typeface="等线" panose="02010600030101010101" pitchFamily="2" charset="-122"/>
                          <a:cs typeface="+mn-cs"/>
                        </a:rPr>
                        <a:t>3</a:t>
                      </a:r>
                      <a:r>
                        <a:rPr kumimoji="0" lang="en-US" altLang="zh-TW" sz="9600" b="1" i="0" u="none" strike="noStrike" kern="1200" cap="none" spc="0" normalizeH="0" baseline="0" dirty="0" smtClean="0">
                          <a:ln w="19050">
                            <a:solidFill>
                              <a:srgbClr val="F07A31"/>
                            </a:solidFill>
                          </a:ln>
                          <a:noFill/>
                          <a:effectLst/>
                          <a:uLnTx/>
                          <a:uFillTx/>
                          <a:latin typeface="TT Norms Pro Medium" panose="02000803030000020003" pitchFamily="2" charset="0"/>
                          <a:ea typeface="等线" panose="02010600030101010101" pitchFamily="2" charset="-122"/>
                          <a:cs typeface="+mn-cs"/>
                        </a:rPr>
                        <a:t> </a:t>
                      </a:r>
                    </a:p>
                    <a:p>
                      <a:r>
                        <a:rPr lang="zh-TW" altLang="en-US" sz="2400" b="0" kern="1200" dirty="0" smtClean="0">
                          <a:solidFill>
                            <a:srgbClr val="475D72"/>
                          </a:solidFill>
                          <a:latin typeface="TT Norms Pro Medium" panose="02000803030000020003" pitchFamily="2" charset="0"/>
                          <a:ea typeface="微软雅黑" panose="020B0503020204020204" pitchFamily="34" charset="-122"/>
                          <a:cs typeface="+mn-cs"/>
                        </a:rPr>
                        <a:t>和孩子一起訂下使用規則，學習為自己負責</a:t>
                      </a:r>
                      <a:endParaRPr lang="zh-TW" altLang="en-US" sz="2400" b="0" kern="1200" dirty="0">
                        <a:solidFill>
                          <a:srgbClr val="475D72"/>
                        </a:solidFill>
                        <a:latin typeface="TT Norms Pro Medium" panose="02000803030000020003" pitchFamily="2" charset="0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1200"/>
                        </a:spcBef>
                      </a:pPr>
                      <a:r>
                        <a:rPr kumimoji="0" lang="en-US" altLang="zh-TW" sz="6600" b="1" i="0" u="none" strike="noStrike" kern="1200" cap="none" spc="0" normalizeH="0" baseline="0" dirty="0" smtClean="0">
                          <a:ln w="19050">
                            <a:solidFill>
                              <a:srgbClr val="F07A31"/>
                            </a:solidFill>
                          </a:ln>
                          <a:noFill/>
                          <a:effectLst/>
                          <a:uLnTx/>
                          <a:uFillTx/>
                          <a:latin typeface="TT Norms Pro Medium" panose="02000803030000020003" pitchFamily="2" charset="0"/>
                          <a:ea typeface="等线" panose="02010600030101010101" pitchFamily="2" charset="-122"/>
                          <a:cs typeface="+mn-cs"/>
                        </a:rPr>
                        <a:t>4 </a:t>
                      </a:r>
                    </a:p>
                    <a:p>
                      <a:r>
                        <a:rPr lang="zh-TW" altLang="en-US" sz="2400" b="0" kern="1200" dirty="0" smtClean="0">
                          <a:solidFill>
                            <a:srgbClr val="475D72"/>
                          </a:solidFill>
                          <a:latin typeface="TT Norms Pro Medium" panose="02000803030000020003" pitchFamily="2" charset="0"/>
                          <a:ea typeface="微软雅黑" panose="020B0503020204020204" pitchFamily="34" charset="-122"/>
                          <a:cs typeface="+mn-cs"/>
                        </a:rPr>
                        <a:t>了 解學校如何使用這些數位工具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kumimoji="0" lang="en-US" altLang="zh-TW" sz="6600" b="1" i="0" u="none" strike="noStrike" kern="1200" cap="none" spc="0" normalizeH="0" baseline="0" dirty="0" smtClean="0">
                          <a:ln w="19050">
                            <a:solidFill>
                              <a:srgbClr val="F07A31"/>
                            </a:solidFill>
                          </a:ln>
                          <a:noFill/>
                          <a:effectLst/>
                          <a:uLnTx/>
                          <a:uFillTx/>
                          <a:latin typeface="TT Norms Pro Medium" panose="02000803030000020003" pitchFamily="2" charset="0"/>
                          <a:ea typeface="等线" panose="02010600030101010101" pitchFamily="2" charset="-122"/>
                          <a:cs typeface="+mn-cs"/>
                        </a:rPr>
                        <a:t>5</a:t>
                      </a:r>
                      <a:r>
                        <a:rPr kumimoji="0" lang="en-US" altLang="zh-TW" sz="9600" b="1" i="0" u="none" strike="noStrike" kern="1200" cap="none" spc="0" normalizeH="0" baseline="0" dirty="0" smtClean="0">
                          <a:ln w="19050">
                            <a:solidFill>
                              <a:srgbClr val="F07A31"/>
                            </a:solidFill>
                          </a:ln>
                          <a:noFill/>
                          <a:effectLst/>
                          <a:uLnTx/>
                          <a:uFillTx/>
                          <a:latin typeface="TT Norms Pro Medium" panose="02000803030000020003" pitchFamily="2" charset="0"/>
                          <a:ea typeface="等线" panose="02010600030101010101" pitchFamily="2" charset="-122"/>
                          <a:cs typeface="+mn-cs"/>
                        </a:rPr>
                        <a:t> </a:t>
                      </a:r>
                    </a:p>
                    <a:p>
                      <a:r>
                        <a:rPr lang="zh-TW" altLang="en-US" sz="2400" b="0" kern="1200" dirty="0" smtClean="0">
                          <a:solidFill>
                            <a:srgbClr val="475D72"/>
                          </a:solidFill>
                          <a:latin typeface="TT Norms Pro Medium" panose="02000803030000020003" pitchFamily="2" charset="0"/>
                          <a:ea typeface="微软雅黑" panose="020B0503020204020204" pitchFamily="34" charset="-122"/>
                          <a:cs typeface="+mn-cs"/>
                        </a:rPr>
                        <a:t>刻意撥時間與孩子相處</a:t>
                      </a:r>
                      <a:endParaRPr lang="zh-TW" altLang="en-US" sz="2400" b="0" kern="1200" dirty="0">
                        <a:solidFill>
                          <a:srgbClr val="475D72"/>
                        </a:solidFill>
                        <a:latin typeface="TT Norms Pro Medium" panose="02000803030000020003" pitchFamily="2" charset="0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93592065"/>
                  </a:ext>
                </a:extLst>
              </a:tr>
              <a:tr h="2845149">
                <a:tc>
                  <a:txBody>
                    <a:bodyPr/>
                    <a:lstStyle/>
                    <a:p>
                      <a:r>
                        <a:rPr kumimoji="0" lang="en-US" altLang="zh-TW" sz="6600" b="1" i="0" u="none" strike="noStrike" kern="1200" cap="none" spc="0" normalizeH="0" baseline="0" dirty="0" smtClean="0">
                          <a:ln w="19050">
                            <a:solidFill>
                              <a:srgbClr val="F07A31"/>
                            </a:solidFill>
                          </a:ln>
                          <a:noFill/>
                          <a:effectLst/>
                          <a:uLnTx/>
                          <a:uFillTx/>
                          <a:latin typeface="TT Norms Pro Medium" panose="02000803030000020003" pitchFamily="2" charset="0"/>
                          <a:ea typeface="等线" panose="02010600030101010101" pitchFamily="2" charset="-122"/>
                          <a:cs typeface="+mn-cs"/>
                        </a:rPr>
                        <a:t>6</a:t>
                      </a:r>
                      <a:r>
                        <a:rPr kumimoji="0" lang="en-US" altLang="zh-TW" sz="9600" b="1" i="0" u="none" strike="noStrike" kern="1200" cap="none" spc="0" normalizeH="0" baseline="0" dirty="0" smtClean="0">
                          <a:ln w="19050">
                            <a:solidFill>
                              <a:srgbClr val="F07A31"/>
                            </a:solidFill>
                          </a:ln>
                          <a:noFill/>
                          <a:effectLst/>
                          <a:uLnTx/>
                          <a:uFillTx/>
                          <a:latin typeface="TT Norms Pro Medium" panose="02000803030000020003" pitchFamily="2" charset="0"/>
                          <a:ea typeface="等线" panose="02010600030101010101" pitchFamily="2" charset="-122"/>
                          <a:cs typeface="+mn-cs"/>
                        </a:rPr>
                        <a:t> </a:t>
                      </a:r>
                    </a:p>
                    <a:p>
                      <a:r>
                        <a:rPr lang="zh-TW" altLang="en-US" sz="2400" b="0" kern="1200" dirty="0" smtClean="0">
                          <a:solidFill>
                            <a:srgbClr val="475D72"/>
                          </a:solidFill>
                          <a:latin typeface="TT Norms Pro Medium" panose="02000803030000020003" pitchFamily="2" charset="0"/>
                          <a:ea typeface="微软雅黑" panose="020B0503020204020204" pitchFamily="34" charset="-122"/>
                          <a:cs typeface="+mn-cs"/>
                        </a:rPr>
                        <a:t>細心觀察孩子的行為舉止與情緒反應</a:t>
                      </a:r>
                      <a:endParaRPr lang="zh-TW" altLang="en-US" sz="2400" b="0" kern="1200" dirty="0">
                        <a:solidFill>
                          <a:srgbClr val="475D72"/>
                        </a:solidFill>
                        <a:latin typeface="TT Norms Pro Medium" panose="02000803030000020003" pitchFamily="2" charset="0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altLang="zh-TW" sz="6600" b="1" i="0" u="none" strike="noStrike" kern="1200" cap="none" spc="0" normalizeH="0" baseline="0" dirty="0" smtClean="0">
                          <a:ln w="19050">
                            <a:solidFill>
                              <a:srgbClr val="F07A31"/>
                            </a:solidFill>
                          </a:ln>
                          <a:noFill/>
                          <a:effectLst/>
                          <a:uLnTx/>
                          <a:uFillTx/>
                          <a:latin typeface="TT Norms Pro Medium" panose="02000803030000020003" pitchFamily="2" charset="0"/>
                          <a:ea typeface="等线" panose="02010600030101010101" pitchFamily="2" charset="-122"/>
                          <a:cs typeface="+mn-cs"/>
                        </a:rPr>
                        <a:t>7</a:t>
                      </a:r>
                      <a:r>
                        <a:rPr kumimoji="0" lang="en-US" altLang="zh-TW" sz="9600" b="1" i="0" u="none" strike="noStrike" kern="1200" cap="none" spc="0" normalizeH="0" baseline="0" dirty="0" smtClean="0">
                          <a:ln w="19050">
                            <a:solidFill>
                              <a:srgbClr val="F07A31"/>
                            </a:solidFill>
                          </a:ln>
                          <a:noFill/>
                          <a:effectLst/>
                          <a:uLnTx/>
                          <a:uFillTx/>
                          <a:latin typeface="TT Norms Pro Medium" panose="02000803030000020003" pitchFamily="2" charset="0"/>
                          <a:ea typeface="等线" panose="02010600030101010101" pitchFamily="2" charset="-122"/>
                          <a:cs typeface="+mn-cs"/>
                        </a:rPr>
                        <a:t> </a:t>
                      </a:r>
                    </a:p>
                    <a:p>
                      <a:r>
                        <a:rPr lang="zh-TW" altLang="en-US" sz="2400" b="0" kern="1200" dirty="0" smtClean="0">
                          <a:solidFill>
                            <a:srgbClr val="475D72"/>
                          </a:solidFill>
                          <a:latin typeface="TT Norms Pro Medium" panose="02000803030000020003" pitchFamily="2" charset="0"/>
                          <a:ea typeface="微软雅黑" panose="020B0503020204020204" pitchFamily="34" charset="-122"/>
                          <a:cs typeface="+mn-cs"/>
                        </a:rPr>
                        <a:t>與孩子聊天，了解他們使用手機與社群媒體的內容與狀況</a:t>
                      </a:r>
                      <a:endParaRPr lang="zh-TW" altLang="en-US" sz="2400" b="0" kern="1200" dirty="0">
                        <a:solidFill>
                          <a:srgbClr val="475D72"/>
                        </a:solidFill>
                        <a:latin typeface="TT Norms Pro Medium" panose="02000803030000020003" pitchFamily="2" charset="0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0" lang="en-US" altLang="zh-TW" sz="6600" b="1" i="0" u="none" strike="noStrike" kern="1200" cap="none" spc="0" normalizeH="0" baseline="0" dirty="0" smtClean="0">
                          <a:ln w="19050">
                            <a:solidFill>
                              <a:srgbClr val="F07A31"/>
                            </a:solidFill>
                          </a:ln>
                          <a:noFill/>
                          <a:effectLst/>
                          <a:uLnTx/>
                          <a:uFillTx/>
                          <a:latin typeface="TT Norms Pro Medium" panose="02000803030000020003" pitchFamily="2" charset="0"/>
                          <a:ea typeface="等线" panose="02010600030101010101" pitchFamily="2" charset="-122"/>
                          <a:cs typeface="+mn-cs"/>
                        </a:rPr>
                        <a:t>8</a:t>
                      </a:r>
                      <a:r>
                        <a:rPr kumimoji="0" lang="zh-TW" altLang="en-US" sz="2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475D72"/>
                          </a:solidFill>
                          <a:effectLst/>
                          <a:uLnTx/>
                          <a:uFillTx/>
                          <a:latin typeface="TT Norms Pro Medium" panose="02000803030000020003" pitchFamily="2" charset="0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endParaRPr kumimoji="0" lang="en-US" altLang="zh-TW" sz="24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475D72"/>
                        </a:solidFill>
                        <a:effectLst/>
                        <a:uLnTx/>
                        <a:uFillTx/>
                        <a:latin typeface="TT Norms Pro Medium" panose="02000803030000020003" pitchFamily="2" charset="0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r>
                        <a:rPr lang="zh-TW" altLang="en-US" sz="2400" b="0" kern="1200" dirty="0" smtClean="0">
                          <a:solidFill>
                            <a:srgbClr val="475D72"/>
                          </a:solidFill>
                          <a:latin typeface="TT Norms Pro Medium" panose="02000803030000020003" pitchFamily="2" charset="0"/>
                          <a:ea typeface="微软雅黑" panose="020B0503020204020204" pitchFamily="34" charset="-122"/>
                          <a:cs typeface="+mn-cs"/>
                        </a:rPr>
                        <a:t>不要過度憂心，把所有的問題都歸咎於手機</a:t>
                      </a:r>
                      <a:endParaRPr lang="zh-TW" altLang="en-US" sz="2400" b="0" kern="1200" dirty="0">
                        <a:solidFill>
                          <a:srgbClr val="475D72"/>
                        </a:solidFill>
                        <a:latin typeface="TT Norms Pro Medium" panose="02000803030000020003" pitchFamily="2" charset="0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altLang="zh-TW" sz="6600" b="1" i="0" u="none" strike="noStrike" kern="1200" cap="none" spc="0" normalizeH="0" baseline="0" dirty="0" smtClean="0">
                          <a:ln w="19050">
                            <a:solidFill>
                              <a:srgbClr val="F07A31"/>
                            </a:solidFill>
                          </a:ln>
                          <a:noFill/>
                          <a:effectLst/>
                          <a:uLnTx/>
                          <a:uFillTx/>
                          <a:latin typeface="TT Norms Pro Medium" panose="02000803030000020003" pitchFamily="2" charset="0"/>
                          <a:ea typeface="等线" panose="02010600030101010101" pitchFamily="2" charset="-122"/>
                          <a:cs typeface="+mn-cs"/>
                        </a:rPr>
                        <a:t>9</a:t>
                      </a:r>
                      <a:r>
                        <a:rPr kumimoji="0" lang="en-US" altLang="zh-TW" sz="9600" b="1" i="0" u="none" strike="noStrike" kern="1200" cap="none" spc="0" normalizeH="0" baseline="0" dirty="0" smtClean="0">
                          <a:ln w="19050">
                            <a:solidFill>
                              <a:srgbClr val="F07A31"/>
                            </a:solidFill>
                          </a:ln>
                          <a:noFill/>
                          <a:effectLst/>
                          <a:uLnTx/>
                          <a:uFillTx/>
                          <a:latin typeface="TT Norms Pro Medium" panose="02000803030000020003" pitchFamily="2" charset="0"/>
                          <a:ea typeface="等线" panose="02010600030101010101" pitchFamily="2" charset="-122"/>
                          <a:cs typeface="+mn-cs"/>
                        </a:rPr>
                        <a:t> </a:t>
                      </a:r>
                    </a:p>
                    <a:p>
                      <a:r>
                        <a:rPr lang="zh-TW" altLang="en-US" sz="2400" b="0" kern="1200" dirty="0" smtClean="0">
                          <a:solidFill>
                            <a:srgbClr val="475D72"/>
                          </a:solidFill>
                          <a:latin typeface="TT Norms Pro Medium" panose="02000803030000020003" pitchFamily="2" charset="0"/>
                          <a:ea typeface="微软雅黑" panose="020B0503020204020204" pitchFamily="34" charset="-122"/>
                          <a:cs typeface="+mn-cs"/>
                        </a:rPr>
                        <a:t>父母也要以身作則</a:t>
                      </a:r>
                      <a:endParaRPr lang="zh-TW" altLang="en-US" sz="2400" b="0" kern="1200" dirty="0">
                        <a:solidFill>
                          <a:srgbClr val="475D72"/>
                        </a:solidFill>
                        <a:latin typeface="TT Norms Pro Medium" panose="02000803030000020003" pitchFamily="2" charset="0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sz="2400" b="0" kern="1200" dirty="0">
                        <a:solidFill>
                          <a:srgbClr val="475D72"/>
                        </a:solidFill>
                        <a:latin typeface="TT Norms Pro Medium" panose="02000803030000020003" pitchFamily="2" charset="0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422693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0520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3182" y="3577988"/>
            <a:ext cx="1854295" cy="1568531"/>
          </a:xfrm>
          <a:prstGeom prst="rect">
            <a:avLst/>
          </a:prstGeom>
        </p:spPr>
      </p:pic>
      <p:sp>
        <p:nvSpPr>
          <p:cNvPr id="4" name="標題 1"/>
          <p:cNvSpPr txBox="1">
            <a:spLocks/>
          </p:cNvSpPr>
          <p:nvPr/>
        </p:nvSpPr>
        <p:spPr>
          <a:xfrm>
            <a:off x="6155703" y="1634551"/>
            <a:ext cx="3195686" cy="100809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220000"/>
              </a:lnSpc>
              <a:spcBef>
                <a:spcPts val="600"/>
              </a:spcBef>
            </a:pPr>
            <a:r>
              <a:rPr lang="zh-TW" altLang="en-US" sz="2900" dirty="0">
                <a:solidFill>
                  <a:srgbClr val="475D72"/>
                </a:solidFill>
                <a:latin typeface="TT Norms Pro Medium" panose="02000803030000020003" pitchFamily="2" charset="0"/>
                <a:ea typeface="微软雅黑" panose="020B0503020204020204" pitchFamily="34" charset="-122"/>
                <a:cs typeface="+mn-cs"/>
              </a:rPr>
              <a:t>和同學討論功課</a:t>
            </a: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5624659" y="270623"/>
            <a:ext cx="3195686" cy="100809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210000"/>
              </a:lnSpc>
              <a:spcBef>
                <a:spcPts val="600"/>
              </a:spcBef>
            </a:pPr>
            <a:r>
              <a:rPr lang="zh-TW" altLang="en-US" sz="2900" dirty="0">
                <a:solidFill>
                  <a:srgbClr val="475D72"/>
                </a:solidFill>
                <a:latin typeface="TT Norms Pro Medium" panose="02000803030000020003" pitchFamily="2" charset="0"/>
                <a:ea typeface="微软雅黑" panose="020B0503020204020204" pitchFamily="34" charset="-122"/>
                <a:cs typeface="+mn-cs"/>
              </a:rPr>
              <a:t>放學放鬆一下</a:t>
            </a:r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2664643" y="721297"/>
            <a:ext cx="3195686" cy="1008095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200000"/>
              </a:lnSpc>
              <a:spcBef>
                <a:spcPts val="600"/>
              </a:spcBef>
            </a:pPr>
            <a:r>
              <a:rPr lang="zh-TW" altLang="en-US" sz="3200" dirty="0" smtClean="0">
                <a:solidFill>
                  <a:srgbClr val="475D72"/>
                </a:solidFill>
                <a:latin typeface="TT Norms Pro Medium" panose="02000803030000020003" pitchFamily="2" charset="0"/>
                <a:ea typeface="微软雅黑" panose="020B0503020204020204" pitchFamily="34" charset="-122"/>
                <a:cs typeface="+mn-cs"/>
              </a:rPr>
              <a:t>南山上下學要打卡</a:t>
            </a:r>
            <a:endParaRPr lang="zh-TW" altLang="en-US" sz="3200" dirty="0">
              <a:solidFill>
                <a:srgbClr val="475D72"/>
              </a:solidFill>
              <a:latin typeface="TT Norms Pro Medium" panose="02000803030000020003" pitchFamily="2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" name="標題 1"/>
          <p:cNvSpPr txBox="1">
            <a:spLocks/>
          </p:cNvSpPr>
          <p:nvPr/>
        </p:nvSpPr>
        <p:spPr>
          <a:xfrm>
            <a:off x="1395166" y="2203016"/>
            <a:ext cx="4232635" cy="100809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200000"/>
              </a:lnSpc>
              <a:spcBef>
                <a:spcPts val="600"/>
              </a:spcBef>
            </a:pPr>
            <a:r>
              <a:rPr lang="zh-TW" altLang="en-US" sz="2900" dirty="0">
                <a:solidFill>
                  <a:srgbClr val="475D72"/>
                </a:solidFill>
                <a:latin typeface="TT Norms Pro Medium" panose="02000803030000020003" pitchFamily="2" charset="0"/>
                <a:ea typeface="微软雅黑" panose="020B0503020204020204" pitchFamily="34" charset="-122"/>
                <a:cs typeface="+mn-cs"/>
              </a:rPr>
              <a:t>老師設班群要聯絡事情</a:t>
            </a:r>
          </a:p>
        </p:txBody>
      </p:sp>
      <p:sp>
        <p:nvSpPr>
          <p:cNvPr id="8" name="標題 1"/>
          <p:cNvSpPr txBox="1">
            <a:spLocks/>
          </p:cNvSpPr>
          <p:nvPr/>
        </p:nvSpPr>
        <p:spPr>
          <a:xfrm>
            <a:off x="6787477" y="2839170"/>
            <a:ext cx="3195686" cy="100809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200000"/>
              </a:lnSpc>
              <a:spcBef>
                <a:spcPts val="600"/>
              </a:spcBef>
            </a:pPr>
            <a:r>
              <a:rPr lang="en-US" altLang="zh-TW" sz="4800" dirty="0" smtClean="0">
                <a:solidFill>
                  <a:srgbClr val="475D72"/>
                </a:solidFill>
                <a:latin typeface="TT Norms Pro Medium" panose="02000803030000020003" pitchFamily="2" charset="0"/>
                <a:ea typeface="微软雅黑" panose="020B0503020204020204" pitchFamily="34" charset="-122"/>
                <a:cs typeface="+mn-cs"/>
              </a:rPr>
              <a:t>……</a:t>
            </a:r>
            <a:endParaRPr lang="zh-TW" altLang="en-US" sz="4800" dirty="0">
              <a:solidFill>
                <a:srgbClr val="475D72"/>
              </a:solidFill>
              <a:latin typeface="TT Norms Pro Medium" panose="02000803030000020003" pitchFamily="2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8296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 txBox="1">
            <a:spLocks/>
          </p:cNvSpPr>
          <p:nvPr/>
        </p:nvSpPr>
        <p:spPr>
          <a:xfrm>
            <a:off x="3495770" y="1413827"/>
            <a:ext cx="3195686" cy="352942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50000"/>
              </a:lnSpc>
              <a:spcBef>
                <a:spcPts val="0"/>
              </a:spcBef>
            </a:pPr>
            <a:r>
              <a:rPr lang="zh-TW" altLang="en-US" sz="2400" dirty="0">
                <a:solidFill>
                  <a:srgbClr val="475D72"/>
                </a:solidFill>
                <a:latin typeface="TT Norms Pro Medium" panose="02000803030000020003" pitchFamily="2" charset="0"/>
                <a:ea typeface="微软雅黑" panose="020B0503020204020204" pitchFamily="34" charset="-122"/>
                <a:cs typeface="+mn-cs"/>
              </a:rPr>
              <a:t>南山上下學要打卡</a:t>
            </a:r>
            <a:endParaRPr lang="en-US" altLang="zh-TW" sz="2400" dirty="0">
              <a:solidFill>
                <a:srgbClr val="475D72"/>
              </a:solidFill>
              <a:latin typeface="TT Norms Pro Medium" panose="02000803030000020003" pitchFamily="2" charset="0"/>
              <a:ea typeface="微软雅黑" panose="020B0503020204020204" pitchFamily="34" charset="-122"/>
              <a:cs typeface="+mn-cs"/>
            </a:endParaRPr>
          </a:p>
          <a:p>
            <a:pPr algn="r">
              <a:lnSpc>
                <a:spcPct val="150000"/>
              </a:lnSpc>
              <a:spcBef>
                <a:spcPts val="0"/>
              </a:spcBef>
            </a:pPr>
            <a:r>
              <a:rPr lang="zh-TW" altLang="en-US" sz="2400" dirty="0">
                <a:solidFill>
                  <a:srgbClr val="475D72"/>
                </a:solidFill>
                <a:latin typeface="TT Norms Pro Medium" panose="02000803030000020003" pitchFamily="2" charset="0"/>
                <a:ea typeface="微软雅黑" panose="020B0503020204020204" pitchFamily="34" charset="-122"/>
                <a:cs typeface="+mn-cs"/>
              </a:rPr>
              <a:t>放學放鬆一下</a:t>
            </a:r>
            <a:endParaRPr lang="en-US" altLang="zh-TW" sz="2400" dirty="0">
              <a:solidFill>
                <a:srgbClr val="475D72"/>
              </a:solidFill>
              <a:latin typeface="TT Norms Pro Medium" panose="02000803030000020003" pitchFamily="2" charset="0"/>
              <a:ea typeface="微软雅黑" panose="020B0503020204020204" pitchFamily="34" charset="-122"/>
              <a:cs typeface="+mn-cs"/>
            </a:endParaRPr>
          </a:p>
          <a:p>
            <a:pPr algn="r">
              <a:lnSpc>
                <a:spcPct val="150000"/>
              </a:lnSpc>
              <a:spcBef>
                <a:spcPts val="0"/>
              </a:spcBef>
            </a:pPr>
            <a:r>
              <a:rPr lang="zh-TW" altLang="en-US" sz="2400" dirty="0">
                <a:solidFill>
                  <a:srgbClr val="475D72"/>
                </a:solidFill>
                <a:latin typeface="TT Norms Pro Medium" panose="02000803030000020003" pitchFamily="2" charset="0"/>
                <a:ea typeface="微软雅黑" panose="020B0503020204020204" pitchFamily="34" charset="-122"/>
                <a:cs typeface="+mn-cs"/>
              </a:rPr>
              <a:t>和同學討論功課</a:t>
            </a:r>
          </a:p>
          <a:p>
            <a:pPr algn="r">
              <a:lnSpc>
                <a:spcPct val="150000"/>
              </a:lnSpc>
              <a:spcBef>
                <a:spcPts val="0"/>
              </a:spcBef>
            </a:pPr>
            <a:r>
              <a:rPr lang="zh-TW" altLang="en-US" sz="2400" dirty="0">
                <a:solidFill>
                  <a:srgbClr val="475D72"/>
                </a:solidFill>
                <a:latin typeface="TT Norms Pro Medium" panose="02000803030000020003" pitchFamily="2" charset="0"/>
                <a:ea typeface="微软雅黑" panose="020B0503020204020204" pitchFamily="34" charset="-122"/>
                <a:cs typeface="+mn-cs"/>
              </a:rPr>
              <a:t>老師設班群要聯絡事情</a:t>
            </a:r>
          </a:p>
          <a:p>
            <a:pPr algn="r">
              <a:lnSpc>
                <a:spcPct val="150000"/>
              </a:lnSpc>
              <a:spcBef>
                <a:spcPts val="0"/>
              </a:spcBef>
            </a:pPr>
            <a:r>
              <a:rPr lang="en-US" altLang="zh-TW" sz="2400" dirty="0">
                <a:solidFill>
                  <a:srgbClr val="475D72"/>
                </a:solidFill>
                <a:latin typeface="TT Norms Pro Medium" panose="02000803030000020003" pitchFamily="2" charset="0"/>
                <a:ea typeface="微软雅黑" panose="020B0503020204020204" pitchFamily="34" charset="-122"/>
                <a:cs typeface="+mn-cs"/>
              </a:rPr>
              <a:t>……</a:t>
            </a:r>
            <a:endParaRPr lang="zh-TW" altLang="en-US" sz="2400" dirty="0">
              <a:solidFill>
                <a:srgbClr val="475D72"/>
              </a:solidFill>
              <a:latin typeface="TT Norms Pro Medium" panose="02000803030000020003" pitchFamily="2" charset="0"/>
              <a:ea typeface="微软雅黑" panose="020B0503020204020204" pitchFamily="34" charset="-122"/>
              <a:cs typeface="+mn-cs"/>
            </a:endParaRPr>
          </a:p>
          <a:p>
            <a:pPr algn="r">
              <a:lnSpc>
                <a:spcPct val="200000"/>
              </a:lnSpc>
              <a:spcBef>
                <a:spcPts val="600"/>
              </a:spcBef>
            </a:pPr>
            <a:endParaRPr lang="zh-TW" altLang="en-US" sz="1800" dirty="0">
              <a:solidFill>
                <a:srgbClr val="475D72"/>
              </a:solidFill>
              <a:latin typeface="TT Norms Pro Medium" panose="02000803030000020003" pitchFamily="2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252282" y="1589952"/>
            <a:ext cx="1885182" cy="2446824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US" altLang="zh-TW" sz="5400" b="1" dirty="0">
                <a:ln w="19050">
                  <a:solidFill>
                    <a:srgbClr val="F07A31"/>
                  </a:solidFill>
                </a:ln>
                <a:solidFill>
                  <a:schemeClr val="bg1"/>
                </a:solidFill>
                <a:latin typeface="TT Norms Pro Medium" panose="02000803030000020003" pitchFamily="2" charset="0"/>
                <a:ea typeface="等线" panose="02010600030101010101" pitchFamily="2" charset="-122"/>
              </a:rPr>
              <a:t>4 </a:t>
            </a:r>
          </a:p>
          <a:p>
            <a:r>
              <a:rPr lang="zh-TW" altLang="en-US" sz="2400" dirty="0" smtClean="0">
                <a:solidFill>
                  <a:schemeClr val="bg1"/>
                </a:solidFill>
                <a:latin typeface="TT Norms Pro Medium" panose="02000803030000020003" pitchFamily="2" charset="0"/>
                <a:ea typeface="微软雅黑" panose="020B0503020204020204" pitchFamily="34" charset="-122"/>
              </a:rPr>
              <a:t>了解</a:t>
            </a:r>
            <a:r>
              <a:rPr lang="zh-TW" altLang="en-US" sz="2400" dirty="0">
                <a:solidFill>
                  <a:schemeClr val="bg1"/>
                </a:solidFill>
                <a:latin typeface="TT Norms Pro Medium" panose="02000803030000020003" pitchFamily="2" charset="0"/>
                <a:ea typeface="微软雅黑" panose="020B0503020204020204" pitchFamily="34" charset="-122"/>
              </a:rPr>
              <a:t>學校如何使用這些數位工具</a:t>
            </a:r>
          </a:p>
        </p:txBody>
      </p:sp>
      <p:sp>
        <p:nvSpPr>
          <p:cNvPr id="10" name="標題 1"/>
          <p:cNvSpPr txBox="1">
            <a:spLocks/>
          </p:cNvSpPr>
          <p:nvPr/>
        </p:nvSpPr>
        <p:spPr>
          <a:xfrm>
            <a:off x="6325383" y="1127845"/>
            <a:ext cx="4411747" cy="352942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200000"/>
              </a:lnSpc>
              <a:spcBef>
                <a:spcPts val="600"/>
              </a:spcBef>
            </a:pPr>
            <a:r>
              <a:rPr lang="zh-TW" alt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南山</a:t>
            </a:r>
            <a:r>
              <a:rPr lang="zh-TW" alt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並沒有</a:t>
            </a:r>
            <a:endParaRPr lang="en-US" altLang="zh-TW" sz="3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T Norms Pro Medium" panose="02000803030000020003" pitchFamily="2" charset="0"/>
              <a:ea typeface="微軟正黑體"/>
              <a:cs typeface="Arial" pitchFamily="34" charset="0"/>
              <a:sym typeface="Helvetica Neue"/>
            </a:endParaRPr>
          </a:p>
          <a:p>
            <a:pPr algn="r">
              <a:lnSpc>
                <a:spcPct val="200000"/>
              </a:lnSpc>
              <a:spcBef>
                <a:spcPts val="600"/>
              </a:spcBef>
            </a:pPr>
            <a:r>
              <a:rPr lang="zh-TW" altLang="en-US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要求學生</a:t>
            </a:r>
            <a:endParaRPr lang="en-US" altLang="zh-TW" sz="3600" dirty="0" smtClean="0">
              <a:solidFill>
                <a:schemeClr val="tx1">
                  <a:lumMod val="85000"/>
                  <a:lumOff val="15000"/>
                </a:schemeClr>
              </a:solidFill>
              <a:latin typeface="TT Norms Pro Medium" panose="02000803030000020003" pitchFamily="2" charset="0"/>
              <a:ea typeface="微軟正黑體"/>
              <a:cs typeface="Arial" pitchFamily="34" charset="0"/>
              <a:sym typeface="Helvetica Neue"/>
            </a:endParaRPr>
          </a:p>
          <a:p>
            <a:pPr algn="r">
              <a:lnSpc>
                <a:spcPct val="200000"/>
              </a:lnSpc>
              <a:spcBef>
                <a:spcPts val="600"/>
              </a:spcBef>
            </a:pPr>
            <a:r>
              <a:rPr lang="zh-TW" altLang="en-US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一定</a:t>
            </a:r>
            <a:r>
              <a:rPr lang="zh-TW" alt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要使用手機</a:t>
            </a:r>
          </a:p>
        </p:txBody>
      </p:sp>
    </p:spTree>
    <p:extLst>
      <p:ext uri="{BB962C8B-B14F-4D97-AF65-F5344CB8AC3E}">
        <p14:creationId xmlns:p14="http://schemas.microsoft.com/office/powerpoint/2010/main" val="2087313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147027" y="2308178"/>
            <a:ext cx="31587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sz="2400" dirty="0" smtClean="0">
                <a:solidFill>
                  <a:srgbClr val="475D72"/>
                </a:solidFill>
                <a:latin typeface="TT Norms Pro Medium" panose="02000803030000020003" pitchFamily="2" charset="0"/>
                <a:ea typeface="微软雅黑" panose="020B0503020204020204" pitchFamily="34" charset="-122"/>
              </a:rPr>
              <a:t>提問</a:t>
            </a:r>
            <a:r>
              <a:rPr lang="zh-TW" altLang="en-US" sz="2400" dirty="0" smtClean="0">
                <a:solidFill>
                  <a:srgbClr val="475D72"/>
                </a:solidFill>
                <a:latin typeface="TT Norms Pro Medium" panose="02000803030000020003" pitchFamily="2" charset="0"/>
                <a:ea typeface="微软雅黑" panose="020B0503020204020204" pitchFamily="34" charset="-122"/>
              </a:rPr>
              <a:t>：</a:t>
            </a:r>
            <a:endParaRPr lang="en-US" altLang="zh-TW" sz="2400" dirty="0" smtClean="0">
              <a:solidFill>
                <a:srgbClr val="475D72"/>
              </a:solidFill>
              <a:latin typeface="TT Norms Pro Medium" panose="02000803030000020003" pitchFamily="2" charset="0"/>
              <a:ea typeface="微软雅黑" panose="020B0503020204020204" pitchFamily="34" charset="-122"/>
            </a:endParaRPr>
          </a:p>
          <a:p>
            <a:pPr>
              <a:spcAft>
                <a:spcPts val="0"/>
              </a:spcAft>
            </a:pPr>
            <a:r>
              <a:rPr lang="zh-TW" altLang="zh-TW" sz="2400" dirty="0" smtClean="0">
                <a:solidFill>
                  <a:srgbClr val="475D72"/>
                </a:solidFill>
                <a:latin typeface="TT Norms Pro Medium" panose="02000803030000020003" pitchFamily="2" charset="0"/>
                <a:ea typeface="微软雅黑" panose="020B0503020204020204" pitchFamily="34" charset="-122"/>
              </a:rPr>
              <a:t>什麼</a:t>
            </a:r>
            <a:r>
              <a:rPr lang="zh-TW" altLang="zh-TW" sz="2400" dirty="0">
                <a:solidFill>
                  <a:srgbClr val="475D72"/>
                </a:solidFill>
                <a:latin typeface="TT Norms Pro Medium" panose="02000803030000020003" pitchFamily="2" charset="0"/>
                <a:ea typeface="微软雅黑" panose="020B0503020204020204" pitchFamily="34" charset="-122"/>
              </a:rPr>
              <a:t>時候給孩子手機</a:t>
            </a:r>
            <a:r>
              <a:rPr lang="zh-TW" altLang="zh-TW" sz="2400" dirty="0" smtClean="0">
                <a:solidFill>
                  <a:srgbClr val="475D72"/>
                </a:solidFill>
                <a:latin typeface="TT Norms Pro Medium" panose="02000803030000020003" pitchFamily="2" charset="0"/>
                <a:ea typeface="微软雅黑" panose="020B0503020204020204" pitchFamily="34" charset="-122"/>
              </a:rPr>
              <a:t>合適</a:t>
            </a:r>
            <a:r>
              <a:rPr lang="zh-TW" altLang="en-US" sz="2400" dirty="0" smtClean="0">
                <a:solidFill>
                  <a:srgbClr val="475D72"/>
                </a:solidFill>
                <a:latin typeface="TT Norms Pro Medium" panose="02000803030000020003" pitchFamily="2" charset="0"/>
                <a:ea typeface="微软雅黑" panose="020B0503020204020204" pitchFamily="34" charset="-122"/>
              </a:rPr>
              <a:t>？</a:t>
            </a:r>
            <a:endParaRPr lang="zh-TW" altLang="zh-TW" sz="2400" dirty="0">
              <a:solidFill>
                <a:srgbClr val="475D72"/>
              </a:solidFill>
              <a:latin typeface="TT Norms Pro Medium" panose="02000803030000020003" pitchFamily="2" charset="0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45781" y="266864"/>
            <a:ext cx="2009392" cy="280076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altLang="zh-TW" sz="5400" b="1" dirty="0">
                <a:ln w="19050">
                  <a:solidFill>
                    <a:srgbClr val="F07A31"/>
                  </a:solidFill>
                </a:ln>
                <a:solidFill>
                  <a:schemeClr val="bg1"/>
                </a:solidFill>
                <a:latin typeface="TT Norms Pro Medium" panose="02000803030000020003" pitchFamily="2" charset="0"/>
                <a:ea typeface="等线" panose="02010600030101010101" pitchFamily="2" charset="-122"/>
              </a:rPr>
              <a:t>1</a:t>
            </a:r>
            <a:r>
              <a:rPr lang="en-US" altLang="zh-TW" sz="8000" b="1" dirty="0">
                <a:ln w="19050">
                  <a:solidFill>
                    <a:srgbClr val="F07A31"/>
                  </a:solidFill>
                </a:ln>
                <a:noFill/>
                <a:latin typeface="TT Norms Pro Medium" panose="02000803030000020003" pitchFamily="2" charset="0"/>
                <a:ea typeface="等线" panose="02010600030101010101" pitchFamily="2" charset="-122"/>
              </a:rPr>
              <a:t> </a:t>
            </a:r>
          </a:p>
          <a:p>
            <a:r>
              <a:rPr lang="zh-TW" altLang="en-US" sz="2400" dirty="0">
                <a:solidFill>
                  <a:schemeClr val="bg1"/>
                </a:solidFill>
                <a:latin typeface="TT Norms Pro Medium" panose="02000803030000020003" pitchFamily="2" charset="0"/>
                <a:ea typeface="微软雅黑" panose="020B0503020204020204" pitchFamily="34" charset="-122"/>
              </a:rPr>
              <a:t>跟孩子一起討論使用手機的遊戲</a:t>
            </a:r>
            <a:r>
              <a:rPr lang="zh-TW" altLang="en-US" sz="2400" dirty="0" smtClean="0">
                <a:solidFill>
                  <a:schemeClr val="bg1"/>
                </a:solidFill>
                <a:latin typeface="TT Norms Pro Medium" panose="02000803030000020003" pitchFamily="2" charset="0"/>
                <a:ea typeface="微软雅黑" panose="020B0503020204020204" pitchFamily="34" charset="-122"/>
              </a:rPr>
              <a:t>規則愈</a:t>
            </a:r>
            <a:r>
              <a:rPr lang="zh-TW" altLang="en-US" sz="2400" dirty="0">
                <a:solidFill>
                  <a:schemeClr val="bg1"/>
                </a:solidFill>
                <a:latin typeface="TT Norms Pro Medium" panose="02000803030000020003" pitchFamily="2" charset="0"/>
                <a:ea typeface="微软雅黑" panose="020B0503020204020204" pitchFamily="34" charset="-122"/>
              </a:rPr>
              <a:t>早愈好</a:t>
            </a: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6711881" y="922530"/>
            <a:ext cx="4411747" cy="462985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50000"/>
              </a:lnSpc>
              <a:spcBef>
                <a:spcPts val="600"/>
              </a:spcBef>
            </a:pPr>
            <a:r>
              <a:rPr lang="zh-TW" altLang="en-US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孩子手機</a:t>
            </a:r>
            <a:endParaRPr lang="en-US" altLang="zh-TW" sz="3600" dirty="0" smtClean="0">
              <a:solidFill>
                <a:schemeClr val="tx1">
                  <a:lumMod val="85000"/>
                  <a:lumOff val="15000"/>
                </a:schemeClr>
              </a:solidFill>
              <a:latin typeface="TT Norms Pro Medium" panose="02000803030000020003" pitchFamily="2" charset="0"/>
              <a:ea typeface="微軟正黑體"/>
              <a:cs typeface="Arial" pitchFamily="34" charset="0"/>
              <a:sym typeface="Helvetica Neue"/>
            </a:endParaRPr>
          </a:p>
          <a:p>
            <a:pPr algn="r">
              <a:lnSpc>
                <a:spcPct val="150000"/>
              </a:lnSpc>
              <a:spcBef>
                <a:spcPts val="600"/>
              </a:spcBef>
            </a:pPr>
            <a:r>
              <a:rPr lang="zh-TW" altLang="en-US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主要用於</a:t>
            </a:r>
            <a:endParaRPr lang="en-US" altLang="zh-TW" sz="3600" dirty="0" smtClean="0">
              <a:solidFill>
                <a:schemeClr val="tx1">
                  <a:lumMod val="85000"/>
                  <a:lumOff val="15000"/>
                </a:schemeClr>
              </a:solidFill>
              <a:latin typeface="TT Norms Pro Medium" panose="02000803030000020003" pitchFamily="2" charset="0"/>
              <a:ea typeface="微軟正黑體"/>
              <a:cs typeface="Arial" pitchFamily="34" charset="0"/>
              <a:sym typeface="Helvetica Neue"/>
            </a:endParaRPr>
          </a:p>
          <a:p>
            <a:pPr algn="r">
              <a:lnSpc>
                <a:spcPct val="150000"/>
              </a:lnSpc>
              <a:spcBef>
                <a:spcPts val="600"/>
              </a:spcBef>
            </a:pPr>
            <a:r>
              <a:rPr lang="zh-TW" alt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方便聯絡</a:t>
            </a:r>
            <a:endParaRPr lang="en-US" altLang="zh-TW" sz="3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T Norms Pro Medium" panose="02000803030000020003" pitchFamily="2" charset="0"/>
              <a:ea typeface="微軟正黑體"/>
              <a:cs typeface="Arial" pitchFamily="34" charset="0"/>
              <a:sym typeface="Helvetica Neue"/>
            </a:endParaRPr>
          </a:p>
          <a:p>
            <a:pPr algn="r">
              <a:lnSpc>
                <a:spcPct val="150000"/>
              </a:lnSpc>
              <a:spcBef>
                <a:spcPts val="600"/>
              </a:spcBef>
            </a:pPr>
            <a:r>
              <a:rPr lang="zh-TW" alt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不能玩手遊</a:t>
            </a:r>
            <a:endParaRPr lang="en-US" altLang="zh-TW" sz="3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T Norms Pro Medium" panose="02000803030000020003" pitchFamily="2" charset="0"/>
              <a:ea typeface="微軟正黑體"/>
              <a:cs typeface="Arial" pitchFamily="34" charset="0"/>
              <a:sym typeface="Helvetica Neue"/>
            </a:endParaRPr>
          </a:p>
          <a:p>
            <a:pPr algn="r">
              <a:lnSpc>
                <a:spcPct val="150000"/>
              </a:lnSpc>
              <a:spcBef>
                <a:spcPts val="600"/>
              </a:spcBef>
            </a:pPr>
            <a:r>
              <a:rPr lang="zh-TW" alt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一旦發現即沒收</a:t>
            </a:r>
            <a:endParaRPr lang="zh-TW" altLang="en-US" sz="3600" b="1" dirty="0">
              <a:solidFill>
                <a:schemeClr val="tx1">
                  <a:lumMod val="85000"/>
                  <a:lumOff val="15000"/>
                </a:schemeClr>
              </a:solidFill>
              <a:latin typeface="TT Norms Pro Medium" panose="02000803030000020003" pitchFamily="2" charset="0"/>
              <a:ea typeface="微軟正黑體"/>
              <a:cs typeface="Arial" pitchFamily="34" charset="0"/>
              <a:sym typeface="Helvetica Neue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45781" y="3508507"/>
            <a:ext cx="2009392" cy="280076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altLang="zh-TW" sz="5400" b="1" dirty="0">
                <a:ln w="19050">
                  <a:solidFill>
                    <a:srgbClr val="F07A31"/>
                  </a:solidFill>
                </a:ln>
                <a:solidFill>
                  <a:schemeClr val="bg1"/>
                </a:solidFill>
                <a:latin typeface="TT Norms Pro Medium" panose="02000803030000020003" pitchFamily="2" charset="0"/>
                <a:ea typeface="等线" panose="02010600030101010101" pitchFamily="2" charset="-122"/>
              </a:rPr>
              <a:t>2</a:t>
            </a:r>
            <a:r>
              <a:rPr lang="en-US" altLang="zh-TW" sz="8000" b="1" dirty="0">
                <a:ln w="19050">
                  <a:solidFill>
                    <a:srgbClr val="F07A31"/>
                  </a:solidFill>
                </a:ln>
                <a:solidFill>
                  <a:schemeClr val="bg1"/>
                </a:solidFill>
                <a:latin typeface="TT Norms Pro Medium" panose="02000803030000020003" pitchFamily="2" charset="0"/>
                <a:ea typeface="等线" panose="02010600030101010101" pitchFamily="2" charset="-122"/>
              </a:rPr>
              <a:t> </a:t>
            </a:r>
          </a:p>
          <a:p>
            <a:r>
              <a:rPr lang="zh-TW" altLang="en-US" sz="2400" dirty="0">
                <a:solidFill>
                  <a:schemeClr val="bg1"/>
                </a:solidFill>
                <a:latin typeface="TT Norms Pro Medium" panose="02000803030000020003" pitchFamily="2" charset="0"/>
                <a:ea typeface="微软雅黑" panose="020B0503020204020204" pitchFamily="34" charset="-122"/>
              </a:rPr>
              <a:t>釐清自己的價值觀，和孩子溝通取得共識</a:t>
            </a:r>
          </a:p>
        </p:txBody>
      </p:sp>
    </p:spTree>
    <p:extLst>
      <p:ext uri="{BB962C8B-B14F-4D97-AF65-F5344CB8AC3E}">
        <p14:creationId xmlns:p14="http://schemas.microsoft.com/office/powerpoint/2010/main" val="2320392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198829" y="1933760"/>
            <a:ext cx="352248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sz="2400" dirty="0">
                <a:solidFill>
                  <a:srgbClr val="475D72"/>
                </a:solidFill>
                <a:latin typeface="TT Norms Pro Medium" panose="02000803030000020003" pitchFamily="2" charset="0"/>
                <a:ea typeface="微软雅黑" panose="020B0503020204020204" pitchFamily="34" charset="-122"/>
              </a:rPr>
              <a:t>提問</a:t>
            </a:r>
            <a:r>
              <a:rPr lang="en-US" altLang="zh-TW" sz="2400" dirty="0">
                <a:solidFill>
                  <a:srgbClr val="475D72"/>
                </a:solidFill>
                <a:latin typeface="TT Norms Pro Medium" panose="02000803030000020003" pitchFamily="2" charset="0"/>
                <a:ea typeface="微软雅黑" panose="020B0503020204020204" pitchFamily="34" charset="-122"/>
              </a:rPr>
              <a:t>: </a:t>
            </a:r>
            <a:endParaRPr lang="en-US" altLang="zh-TW" sz="2400" dirty="0" smtClean="0">
              <a:solidFill>
                <a:srgbClr val="475D72"/>
              </a:solidFill>
              <a:latin typeface="TT Norms Pro Medium" panose="02000803030000020003" pitchFamily="2" charset="0"/>
              <a:ea typeface="微软雅黑" panose="020B0503020204020204" pitchFamily="34" charset="-122"/>
            </a:endParaRPr>
          </a:p>
          <a:p>
            <a:pPr>
              <a:spcAft>
                <a:spcPts val="0"/>
              </a:spcAft>
            </a:pPr>
            <a:r>
              <a:rPr lang="zh-TW" altLang="zh-TW" sz="2400" dirty="0" smtClean="0">
                <a:solidFill>
                  <a:srgbClr val="475D72"/>
                </a:solidFill>
                <a:latin typeface="TT Norms Pro Medium" panose="02000803030000020003" pitchFamily="2" charset="0"/>
                <a:ea typeface="微软雅黑" panose="020B0503020204020204" pitchFamily="34" charset="-122"/>
              </a:rPr>
              <a:t>孩子</a:t>
            </a:r>
            <a:r>
              <a:rPr lang="zh-TW" altLang="zh-TW" sz="2400" dirty="0">
                <a:solidFill>
                  <a:srgbClr val="475D72"/>
                </a:solidFill>
                <a:latin typeface="TT Norms Pro Medium" panose="02000803030000020003" pitchFamily="2" charset="0"/>
                <a:ea typeface="微软雅黑" panose="020B0503020204020204" pitchFamily="34" charset="-122"/>
              </a:rPr>
              <a:t>回到家</a:t>
            </a:r>
            <a:r>
              <a:rPr lang="en-US" altLang="zh-TW" sz="2400" dirty="0">
                <a:solidFill>
                  <a:srgbClr val="475D72"/>
                </a:solidFill>
                <a:latin typeface="TT Norms Pro Medium" panose="02000803030000020003" pitchFamily="2" charset="0"/>
                <a:ea typeface="微软雅黑" panose="020B0503020204020204" pitchFamily="34" charset="-122"/>
              </a:rPr>
              <a:t>21:00</a:t>
            </a:r>
            <a:r>
              <a:rPr lang="zh-TW" altLang="zh-TW" sz="2400" dirty="0">
                <a:solidFill>
                  <a:srgbClr val="475D72"/>
                </a:solidFill>
                <a:latin typeface="TT Norms Pro Medium" panose="02000803030000020003" pitchFamily="2" charset="0"/>
                <a:ea typeface="微软雅黑" panose="020B0503020204020204" pitchFamily="34" charset="-122"/>
              </a:rPr>
              <a:t>多了，如果作業已在學校完成，想上網滑抖音</a:t>
            </a:r>
            <a:r>
              <a:rPr lang="en-US" altLang="zh-TW" sz="2400" dirty="0">
                <a:solidFill>
                  <a:srgbClr val="475D72"/>
                </a:solidFill>
                <a:latin typeface="TT Norms Pro Medium" panose="02000803030000020003" pitchFamily="2" charset="0"/>
                <a:ea typeface="微软雅黑" panose="020B0503020204020204" pitchFamily="34" charset="-122"/>
              </a:rPr>
              <a:t>/</a:t>
            </a:r>
            <a:r>
              <a:rPr lang="zh-TW" altLang="zh-TW" sz="2400" dirty="0">
                <a:solidFill>
                  <a:srgbClr val="475D72"/>
                </a:solidFill>
                <a:latin typeface="TT Norms Pro Medium" panose="02000803030000020003" pitchFamily="2" charset="0"/>
                <a:ea typeface="微软雅黑" panose="020B0503020204020204" pitchFamily="34" charset="-122"/>
              </a:rPr>
              <a:t>連線對戰放鬆，要給多少時間？</a:t>
            </a:r>
          </a:p>
        </p:txBody>
      </p:sp>
      <p:sp>
        <p:nvSpPr>
          <p:cNvPr id="3" name="矩形 2"/>
          <p:cNvSpPr/>
          <p:nvPr/>
        </p:nvSpPr>
        <p:spPr>
          <a:xfrm>
            <a:off x="779793" y="533377"/>
            <a:ext cx="2009392" cy="2800767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altLang="zh-TW" sz="5400" b="1" dirty="0">
                <a:ln w="19050">
                  <a:solidFill>
                    <a:srgbClr val="F07A31"/>
                  </a:solidFill>
                </a:ln>
                <a:solidFill>
                  <a:schemeClr val="bg1"/>
                </a:solidFill>
                <a:latin typeface="TT Norms Pro Medium" panose="02000803030000020003" pitchFamily="2" charset="0"/>
                <a:ea typeface="等线" panose="02010600030101010101" pitchFamily="2" charset="-122"/>
              </a:rPr>
              <a:t>3</a:t>
            </a:r>
            <a:r>
              <a:rPr lang="en-US" altLang="zh-TW" sz="8000" b="1" dirty="0">
                <a:ln w="19050">
                  <a:solidFill>
                    <a:srgbClr val="F07A31"/>
                  </a:solidFill>
                </a:ln>
                <a:solidFill>
                  <a:schemeClr val="bg1"/>
                </a:solidFill>
                <a:latin typeface="TT Norms Pro Medium" panose="02000803030000020003" pitchFamily="2" charset="0"/>
                <a:ea typeface="等线" panose="02010600030101010101" pitchFamily="2" charset="-122"/>
              </a:rPr>
              <a:t> </a:t>
            </a:r>
          </a:p>
          <a:p>
            <a:r>
              <a:rPr lang="zh-TW" altLang="en-US" sz="2400" dirty="0">
                <a:solidFill>
                  <a:schemeClr val="bg1"/>
                </a:solidFill>
                <a:latin typeface="TT Norms Pro Medium" panose="02000803030000020003" pitchFamily="2" charset="0"/>
                <a:ea typeface="微软雅黑" panose="020B0503020204020204" pitchFamily="34" charset="-122"/>
              </a:rPr>
              <a:t>和孩子一起訂下使用規則，學習為自己負責</a:t>
            </a:r>
          </a:p>
        </p:txBody>
      </p:sp>
      <p:sp>
        <p:nvSpPr>
          <p:cNvPr id="5" name="矩形 4"/>
          <p:cNvSpPr/>
          <p:nvPr/>
        </p:nvSpPr>
        <p:spPr>
          <a:xfrm>
            <a:off x="779793" y="3602396"/>
            <a:ext cx="2009392" cy="280076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altLang="zh-TW" sz="5400" b="1" dirty="0">
                <a:ln w="19050">
                  <a:solidFill>
                    <a:srgbClr val="F07A31"/>
                  </a:solidFill>
                </a:ln>
                <a:solidFill>
                  <a:schemeClr val="bg1"/>
                </a:solidFill>
                <a:latin typeface="TT Norms Pro Medium" panose="02000803030000020003" pitchFamily="2" charset="0"/>
                <a:ea typeface="等线" panose="02010600030101010101" pitchFamily="2" charset="-122"/>
              </a:rPr>
              <a:t>6</a:t>
            </a:r>
            <a:r>
              <a:rPr lang="en-US" altLang="zh-TW" sz="8000" b="1" dirty="0">
                <a:ln w="19050">
                  <a:solidFill>
                    <a:srgbClr val="F07A31"/>
                  </a:solidFill>
                </a:ln>
                <a:solidFill>
                  <a:schemeClr val="bg1"/>
                </a:solidFill>
                <a:latin typeface="TT Norms Pro Medium" panose="02000803030000020003" pitchFamily="2" charset="0"/>
                <a:ea typeface="等线" panose="02010600030101010101" pitchFamily="2" charset="-122"/>
              </a:rPr>
              <a:t> </a:t>
            </a:r>
          </a:p>
          <a:p>
            <a:r>
              <a:rPr lang="zh-TW" altLang="en-US" sz="2400" dirty="0">
                <a:solidFill>
                  <a:schemeClr val="bg1"/>
                </a:solidFill>
                <a:latin typeface="TT Norms Pro Medium" panose="02000803030000020003" pitchFamily="2" charset="0"/>
                <a:ea typeface="微软雅黑" panose="020B0503020204020204" pitchFamily="34" charset="-122"/>
              </a:rPr>
              <a:t>細心觀察孩子的行為舉止與情緒反應</a:t>
            </a:r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6956978" y="642143"/>
            <a:ext cx="4760540" cy="538400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50000"/>
              </a:lnSpc>
              <a:spcBef>
                <a:spcPts val="600"/>
              </a:spcBef>
            </a:pPr>
            <a:r>
              <a:rPr lang="zh-TW" alt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我家約定是</a:t>
            </a:r>
            <a:endParaRPr lang="en-US" altLang="zh-TW" sz="3200" dirty="0" smtClean="0">
              <a:solidFill>
                <a:schemeClr val="tx1">
                  <a:lumMod val="85000"/>
                  <a:lumOff val="15000"/>
                </a:schemeClr>
              </a:solidFill>
              <a:latin typeface="TT Norms Pro Medium" panose="02000803030000020003" pitchFamily="2" charset="0"/>
              <a:ea typeface="微軟正黑體"/>
              <a:cs typeface="Arial" pitchFamily="34" charset="0"/>
              <a:sym typeface="Helvetica Neue"/>
            </a:endParaRPr>
          </a:p>
          <a:p>
            <a:pPr algn="r">
              <a:lnSpc>
                <a:spcPct val="150000"/>
              </a:lnSpc>
              <a:spcBef>
                <a:spcPts val="600"/>
              </a:spcBef>
            </a:pPr>
            <a:r>
              <a:rPr lang="zh-TW" alt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晚上</a:t>
            </a:r>
            <a:r>
              <a:rPr lang="en-US" altLang="zh-TW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10</a:t>
            </a:r>
            <a:r>
              <a:rPr lang="zh-TW" alt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點前</a:t>
            </a:r>
            <a:endParaRPr lang="en-US" altLang="zh-TW" sz="3200" dirty="0" smtClean="0">
              <a:solidFill>
                <a:schemeClr val="tx1">
                  <a:lumMod val="85000"/>
                  <a:lumOff val="15000"/>
                </a:schemeClr>
              </a:solidFill>
              <a:latin typeface="TT Norms Pro Medium" panose="02000803030000020003" pitchFamily="2" charset="0"/>
              <a:ea typeface="微軟正黑體"/>
              <a:cs typeface="Arial" pitchFamily="34" charset="0"/>
              <a:sym typeface="Helvetica Neue"/>
            </a:endParaRPr>
          </a:p>
          <a:p>
            <a:pPr algn="r">
              <a:lnSpc>
                <a:spcPct val="150000"/>
              </a:lnSpc>
              <a:spcBef>
                <a:spcPts val="600"/>
              </a:spcBef>
            </a:pPr>
            <a:r>
              <a:rPr lang="zh-TW" alt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整理功課、吃點心、洗澡</a:t>
            </a:r>
            <a:endParaRPr lang="en-US" altLang="zh-TW" sz="3200" dirty="0" smtClean="0">
              <a:solidFill>
                <a:schemeClr val="tx1">
                  <a:lumMod val="85000"/>
                  <a:lumOff val="15000"/>
                </a:schemeClr>
              </a:solidFill>
              <a:latin typeface="TT Norms Pro Medium" panose="02000803030000020003" pitchFamily="2" charset="0"/>
              <a:ea typeface="微軟正黑體"/>
              <a:cs typeface="Arial" pitchFamily="34" charset="0"/>
              <a:sym typeface="Helvetica Neue"/>
            </a:endParaRPr>
          </a:p>
          <a:p>
            <a:pPr algn="r">
              <a:lnSpc>
                <a:spcPct val="150000"/>
              </a:lnSpc>
              <a:spcBef>
                <a:spcPts val="600"/>
              </a:spcBef>
            </a:pPr>
            <a:r>
              <a:rPr lang="zh-TW" alt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也是孩子分享上課</a:t>
            </a:r>
            <a:endParaRPr lang="en-US" altLang="zh-TW" sz="3200" dirty="0" smtClean="0">
              <a:solidFill>
                <a:schemeClr val="tx1">
                  <a:lumMod val="85000"/>
                  <a:lumOff val="15000"/>
                </a:schemeClr>
              </a:solidFill>
              <a:latin typeface="TT Norms Pro Medium" panose="02000803030000020003" pitchFamily="2" charset="0"/>
              <a:ea typeface="微軟正黑體"/>
              <a:cs typeface="Arial" pitchFamily="34" charset="0"/>
              <a:sym typeface="Helvetica Neue"/>
            </a:endParaRPr>
          </a:p>
          <a:p>
            <a:pPr algn="r">
              <a:lnSpc>
                <a:spcPct val="150000"/>
              </a:lnSpc>
              <a:spcBef>
                <a:spcPts val="600"/>
              </a:spcBef>
            </a:pPr>
            <a:r>
              <a:rPr lang="zh-TW" alt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和家長談心時間</a:t>
            </a:r>
          </a:p>
          <a:p>
            <a:pPr algn="r">
              <a:lnSpc>
                <a:spcPct val="150000"/>
              </a:lnSpc>
              <a:spcBef>
                <a:spcPts val="600"/>
              </a:spcBef>
            </a:pPr>
            <a:r>
              <a:rPr lang="zh-TW" alt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同時可使用手機放鬆</a:t>
            </a:r>
            <a:endParaRPr lang="en-US" altLang="zh-TW" sz="3200" dirty="0" smtClean="0">
              <a:solidFill>
                <a:schemeClr val="tx1">
                  <a:lumMod val="85000"/>
                  <a:lumOff val="15000"/>
                </a:schemeClr>
              </a:solidFill>
              <a:latin typeface="TT Norms Pro Medium" panose="02000803030000020003" pitchFamily="2" charset="0"/>
              <a:ea typeface="微軟正黑體"/>
              <a:cs typeface="Arial" pitchFamily="34" charset="0"/>
              <a:sym typeface="Helvetica Neue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024852" y="4341060"/>
            <a:ext cx="2076529" cy="2062103"/>
          </a:xfrm>
          <a:prstGeom prst="rect">
            <a:avLst/>
          </a:prstGeom>
          <a:solidFill>
            <a:srgbClr val="CC9900"/>
          </a:solidFill>
        </p:spPr>
        <p:txBody>
          <a:bodyPr wrap="square">
            <a:spAutoFit/>
          </a:bodyPr>
          <a:lstStyle/>
          <a:p>
            <a:r>
              <a:rPr lang="en-US" altLang="zh-TW" sz="5400" b="1" dirty="0">
                <a:ln w="19050">
                  <a:solidFill>
                    <a:srgbClr val="F07A31"/>
                  </a:solidFill>
                </a:ln>
                <a:solidFill>
                  <a:schemeClr val="bg1"/>
                </a:solidFill>
                <a:latin typeface="TT Norms Pro Medium" panose="02000803030000020003" pitchFamily="2" charset="0"/>
                <a:ea typeface="等线" panose="02010600030101010101" pitchFamily="2" charset="-122"/>
              </a:rPr>
              <a:t>5</a:t>
            </a:r>
            <a:r>
              <a:rPr lang="en-US" altLang="zh-TW" sz="8000" b="1" dirty="0">
                <a:ln w="19050">
                  <a:solidFill>
                    <a:srgbClr val="F07A31"/>
                  </a:solidFill>
                </a:ln>
                <a:solidFill>
                  <a:schemeClr val="bg1"/>
                </a:solidFill>
                <a:latin typeface="TT Norms Pro Medium" panose="02000803030000020003" pitchFamily="2" charset="0"/>
                <a:ea typeface="等线" panose="02010600030101010101" pitchFamily="2" charset="-122"/>
              </a:rPr>
              <a:t> </a:t>
            </a:r>
          </a:p>
          <a:p>
            <a:r>
              <a:rPr lang="zh-TW" altLang="en-US" sz="2400" dirty="0">
                <a:solidFill>
                  <a:schemeClr val="bg1"/>
                </a:solidFill>
                <a:latin typeface="TT Norms Pro Medium" panose="02000803030000020003" pitchFamily="2" charset="0"/>
                <a:ea typeface="微软雅黑" panose="020B0503020204020204" pitchFamily="34" charset="-122"/>
              </a:rPr>
              <a:t>刻意撥時間與孩子相處</a:t>
            </a:r>
          </a:p>
        </p:txBody>
      </p:sp>
    </p:spTree>
    <p:extLst>
      <p:ext uri="{BB962C8B-B14F-4D97-AF65-F5344CB8AC3E}">
        <p14:creationId xmlns:p14="http://schemas.microsoft.com/office/powerpoint/2010/main" val="1615948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 txBox="1">
            <a:spLocks/>
          </p:cNvSpPr>
          <p:nvPr/>
        </p:nvSpPr>
        <p:spPr>
          <a:xfrm>
            <a:off x="3836710" y="2783821"/>
            <a:ext cx="6711884" cy="207490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TW" alt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手機系統</a:t>
            </a:r>
            <a:endParaRPr lang="en-US" altLang="zh-TW" sz="28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T Norms Pro Medium" panose="02000803030000020003" pitchFamily="2" charset="0"/>
              <a:ea typeface="微軟正黑體"/>
              <a:cs typeface="Arial" pitchFamily="34" charset="0"/>
              <a:sym typeface="Helvetica Neue"/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TW" alt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設定（監護人）→家人共享</a:t>
            </a:r>
            <a:endParaRPr lang="en-US" altLang="zh-TW" sz="28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T Norms Pro Medium" panose="02000803030000020003" pitchFamily="2" charset="0"/>
              <a:ea typeface="微軟正黑體"/>
              <a:cs typeface="Arial" pitchFamily="34" charset="0"/>
              <a:sym typeface="Helvetica Neue"/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TW" alt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→螢幕使用時間（</a:t>
            </a:r>
            <a:r>
              <a:rPr lang="en-US" altLang="zh-TW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10pm-7am</a:t>
            </a:r>
            <a:r>
              <a:rPr lang="zh-TW" alt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禁止使用）</a:t>
            </a:r>
            <a:endParaRPr lang="en-US" altLang="zh-TW" sz="28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T Norms Pro Medium" panose="02000803030000020003" pitchFamily="2" charset="0"/>
              <a:ea typeface="微軟正黑體"/>
              <a:cs typeface="Arial" pitchFamily="34" charset="0"/>
              <a:sym typeface="Helvetica Neue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45781" y="2057957"/>
            <a:ext cx="2009392" cy="280076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altLang="zh-TW" sz="5400" b="1" dirty="0">
                <a:ln w="19050">
                  <a:solidFill>
                    <a:srgbClr val="F07A31"/>
                  </a:solidFill>
                </a:ln>
                <a:solidFill>
                  <a:schemeClr val="bg1"/>
                </a:solidFill>
                <a:latin typeface="TT Norms Pro Medium" panose="02000803030000020003" pitchFamily="2" charset="0"/>
                <a:ea typeface="等线" panose="02010600030101010101" pitchFamily="2" charset="-122"/>
              </a:rPr>
              <a:t>1</a:t>
            </a:r>
            <a:r>
              <a:rPr lang="en-US" altLang="zh-TW" sz="8000" b="1" dirty="0">
                <a:ln w="19050">
                  <a:solidFill>
                    <a:srgbClr val="F07A31"/>
                  </a:solidFill>
                </a:ln>
                <a:noFill/>
                <a:latin typeface="TT Norms Pro Medium" panose="02000803030000020003" pitchFamily="2" charset="0"/>
                <a:ea typeface="等线" panose="02010600030101010101" pitchFamily="2" charset="-122"/>
              </a:rPr>
              <a:t> </a:t>
            </a:r>
          </a:p>
          <a:p>
            <a:r>
              <a:rPr lang="zh-TW" altLang="en-US" sz="2400" dirty="0">
                <a:solidFill>
                  <a:schemeClr val="bg1"/>
                </a:solidFill>
                <a:latin typeface="TT Norms Pro Medium" panose="02000803030000020003" pitchFamily="2" charset="0"/>
                <a:ea typeface="微软雅黑" panose="020B0503020204020204" pitchFamily="34" charset="-122"/>
              </a:rPr>
              <a:t>跟孩子一起討論使用手機的遊戲</a:t>
            </a:r>
            <a:r>
              <a:rPr lang="zh-TW" altLang="en-US" sz="2400" dirty="0" smtClean="0">
                <a:solidFill>
                  <a:schemeClr val="bg1"/>
                </a:solidFill>
                <a:latin typeface="TT Norms Pro Medium" panose="02000803030000020003" pitchFamily="2" charset="0"/>
                <a:ea typeface="微软雅黑" panose="020B0503020204020204" pitchFamily="34" charset="-122"/>
              </a:rPr>
              <a:t>規則愈</a:t>
            </a:r>
            <a:r>
              <a:rPr lang="zh-TW" altLang="en-US" sz="2400" dirty="0">
                <a:solidFill>
                  <a:schemeClr val="bg1"/>
                </a:solidFill>
                <a:latin typeface="TT Norms Pro Medium" panose="02000803030000020003" pitchFamily="2" charset="0"/>
                <a:ea typeface="微软雅黑" panose="020B0503020204020204" pitchFamily="34" charset="-122"/>
              </a:rPr>
              <a:t>早愈好</a:t>
            </a:r>
          </a:p>
        </p:txBody>
      </p:sp>
    </p:spTree>
    <p:extLst>
      <p:ext uri="{BB962C8B-B14F-4D97-AF65-F5344CB8AC3E}">
        <p14:creationId xmlns:p14="http://schemas.microsoft.com/office/powerpoint/2010/main" val="3716201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283666" y="1496910"/>
            <a:ext cx="36733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sz="2400" dirty="0" smtClean="0">
                <a:solidFill>
                  <a:srgbClr val="475D72"/>
                </a:solidFill>
                <a:latin typeface="TT Norms Pro Medium" panose="02000803030000020003" pitchFamily="2" charset="0"/>
                <a:ea typeface="微软雅黑" panose="020B0503020204020204" pitchFamily="34" charset="-122"/>
              </a:rPr>
              <a:t>提問</a:t>
            </a:r>
            <a:r>
              <a:rPr lang="en-US" altLang="zh-TW" sz="2400" dirty="0" smtClean="0">
                <a:solidFill>
                  <a:srgbClr val="475D72"/>
                </a:solidFill>
                <a:latin typeface="TT Norms Pro Medium" panose="02000803030000020003" pitchFamily="2" charset="0"/>
                <a:ea typeface="微软雅黑" panose="020B0503020204020204" pitchFamily="34" charset="-122"/>
              </a:rPr>
              <a:t>: </a:t>
            </a:r>
          </a:p>
          <a:p>
            <a:pPr>
              <a:spcAft>
                <a:spcPts val="0"/>
              </a:spcAft>
            </a:pPr>
            <a:r>
              <a:rPr lang="zh-TW" altLang="zh-TW" sz="2400" dirty="0" smtClean="0">
                <a:solidFill>
                  <a:srgbClr val="475D72"/>
                </a:solidFill>
                <a:latin typeface="TT Norms Pro Medium" panose="02000803030000020003" pitchFamily="2" charset="0"/>
                <a:ea typeface="微软雅黑" panose="020B0503020204020204" pitchFamily="34" charset="-122"/>
              </a:rPr>
              <a:t>孩子</a:t>
            </a:r>
            <a:r>
              <a:rPr lang="zh-TW" altLang="zh-TW" sz="2400" dirty="0">
                <a:solidFill>
                  <a:srgbClr val="475D72"/>
                </a:solidFill>
                <a:latin typeface="TT Norms Pro Medium" panose="02000803030000020003" pitchFamily="2" charset="0"/>
                <a:ea typeface="微软雅黑" panose="020B0503020204020204" pitchFamily="34" charset="-122"/>
              </a:rPr>
              <a:t>在家總說要手機上網查作業資料，但一經過身邊發現在做別的事，念一下又說我管太多…該如何管束手機的使用呢？</a:t>
            </a:r>
          </a:p>
          <a:p>
            <a:pPr>
              <a:spcAft>
                <a:spcPts val="0"/>
              </a:spcAft>
            </a:pPr>
            <a:r>
              <a:rPr lang="zh-TW" altLang="zh-TW" sz="2400" dirty="0">
                <a:solidFill>
                  <a:srgbClr val="475D72"/>
                </a:solidFill>
                <a:latin typeface="TT Norms Pro Medium" panose="02000803030000020003" pitchFamily="2" charset="0"/>
                <a:ea typeface="微软雅黑" panose="020B0503020204020204" pitchFamily="34" charset="-122"/>
              </a:rPr>
              <a:t>大概整理出三個家長的提問，給媽媽參考～</a:t>
            </a:r>
          </a:p>
          <a:p>
            <a:pPr>
              <a:spcAft>
                <a:spcPts val="0"/>
              </a:spcAft>
            </a:pPr>
            <a:r>
              <a:rPr lang="en-US" altLang="zh-TW" sz="2400" dirty="0">
                <a:solidFill>
                  <a:srgbClr val="475D72"/>
                </a:solidFill>
                <a:latin typeface="TT Norms Pro Medium" panose="02000803030000020003" pitchFamily="2" charset="0"/>
                <a:ea typeface="微软雅黑" panose="020B0503020204020204" pitchFamily="34" charset="-122"/>
              </a:rPr>
              <a:t> </a:t>
            </a:r>
            <a:endParaRPr lang="zh-TW" altLang="zh-TW" sz="2400" dirty="0">
              <a:solidFill>
                <a:srgbClr val="475D72"/>
              </a:solidFill>
              <a:latin typeface="TT Norms Pro Medium" panose="02000803030000020003" pitchFamily="2" charset="0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42086" y="290933"/>
            <a:ext cx="2009392" cy="3170099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altLang="zh-TW" sz="5400" b="1" dirty="0">
                <a:ln w="19050">
                  <a:solidFill>
                    <a:srgbClr val="F07A31"/>
                  </a:solidFill>
                </a:ln>
                <a:solidFill>
                  <a:schemeClr val="bg1"/>
                </a:solidFill>
                <a:latin typeface="TT Norms Pro Medium" panose="02000803030000020003" pitchFamily="2" charset="0"/>
                <a:ea typeface="等线" panose="02010600030101010101" pitchFamily="2" charset="-122"/>
              </a:rPr>
              <a:t>7</a:t>
            </a:r>
            <a:r>
              <a:rPr lang="en-US" altLang="zh-TW" sz="8000" b="1" dirty="0">
                <a:ln w="19050">
                  <a:solidFill>
                    <a:srgbClr val="F07A31"/>
                  </a:solidFill>
                </a:ln>
                <a:solidFill>
                  <a:schemeClr val="bg1"/>
                </a:solidFill>
                <a:latin typeface="TT Norms Pro Medium" panose="02000803030000020003" pitchFamily="2" charset="0"/>
                <a:ea typeface="等线" panose="02010600030101010101" pitchFamily="2" charset="-122"/>
              </a:rPr>
              <a:t> </a:t>
            </a:r>
          </a:p>
          <a:p>
            <a:r>
              <a:rPr lang="zh-TW" altLang="en-US" sz="2400" dirty="0">
                <a:solidFill>
                  <a:schemeClr val="bg1"/>
                </a:solidFill>
                <a:latin typeface="TT Norms Pro Medium" panose="02000803030000020003" pitchFamily="2" charset="0"/>
                <a:ea typeface="微软雅黑" panose="020B0503020204020204" pitchFamily="34" charset="-122"/>
              </a:rPr>
              <a:t>與孩子聊天，了解他們使用手機與社群媒體的內容與狀況</a:t>
            </a:r>
          </a:p>
        </p:txBody>
      </p:sp>
      <p:sp>
        <p:nvSpPr>
          <p:cNvPr id="5" name="矩形 4"/>
          <p:cNvSpPr/>
          <p:nvPr/>
        </p:nvSpPr>
        <p:spPr>
          <a:xfrm>
            <a:off x="742086" y="3696702"/>
            <a:ext cx="2009392" cy="2816156"/>
          </a:xfrm>
          <a:prstGeom prst="rect">
            <a:avLst/>
          </a:prstGeom>
          <a:gradFill flip="none" rotWithShape="1">
            <a:gsLst>
              <a:gs pos="0">
                <a:srgbClr val="D90962">
                  <a:shade val="30000"/>
                  <a:satMod val="115000"/>
                </a:srgbClr>
              </a:gs>
              <a:gs pos="50000">
                <a:srgbClr val="D90962">
                  <a:shade val="67500"/>
                  <a:satMod val="115000"/>
                </a:srgbClr>
              </a:gs>
              <a:gs pos="100000">
                <a:srgbClr val="D90962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5400" b="1" dirty="0">
                <a:ln w="19050">
                  <a:solidFill>
                    <a:srgbClr val="F07A31"/>
                  </a:solidFill>
                </a:ln>
                <a:solidFill>
                  <a:schemeClr val="bg1"/>
                </a:solidFill>
                <a:latin typeface="TT Norms Pro Medium" panose="02000803030000020003" pitchFamily="2" charset="0"/>
                <a:ea typeface="等线" panose="02010600030101010101" pitchFamily="2" charset="-122"/>
              </a:rPr>
              <a:t>8</a:t>
            </a:r>
            <a:r>
              <a:rPr lang="zh-TW" altLang="en-US" dirty="0">
                <a:solidFill>
                  <a:schemeClr val="bg1"/>
                </a:solidFill>
                <a:latin typeface="TT Norms Pro Medium" panose="02000803030000020003" pitchFamily="2" charset="0"/>
                <a:ea typeface="微软雅黑" panose="020B0503020204020204" pitchFamily="34" charset="-122"/>
              </a:rPr>
              <a:t> </a:t>
            </a:r>
            <a:endParaRPr lang="en-US" altLang="zh-TW" dirty="0">
              <a:solidFill>
                <a:schemeClr val="bg1"/>
              </a:solidFill>
              <a:latin typeface="TT Norms Pro Medium" panose="02000803030000020003" pitchFamily="2" charset="0"/>
              <a:ea typeface="微软雅黑" panose="020B0503020204020204" pitchFamily="34" charset="-122"/>
            </a:endParaRPr>
          </a:p>
          <a:p>
            <a:r>
              <a:rPr lang="zh-TW" altLang="en-US" sz="2400" dirty="0">
                <a:solidFill>
                  <a:schemeClr val="bg1"/>
                </a:solidFill>
                <a:latin typeface="TT Norms Pro Medium" panose="02000803030000020003" pitchFamily="2" charset="0"/>
                <a:ea typeface="微软雅黑" panose="020B0503020204020204" pitchFamily="34" charset="-122"/>
              </a:rPr>
              <a:t>不要過度憂心，把所有的問題都歸咎於手機</a:t>
            </a:r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6956978" y="642143"/>
            <a:ext cx="4760540" cy="538400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50000"/>
              </a:lnSpc>
              <a:spcBef>
                <a:spcPts val="600"/>
              </a:spcBef>
            </a:pPr>
            <a:r>
              <a:rPr lang="zh-TW" alt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我家會喊孩子</a:t>
            </a:r>
            <a:endParaRPr lang="en-US" altLang="zh-TW" sz="3200" dirty="0" smtClean="0">
              <a:solidFill>
                <a:schemeClr val="tx1">
                  <a:lumMod val="85000"/>
                  <a:lumOff val="15000"/>
                </a:schemeClr>
              </a:solidFill>
              <a:latin typeface="TT Norms Pro Medium" panose="02000803030000020003" pitchFamily="2" charset="0"/>
              <a:ea typeface="微軟正黑體"/>
              <a:cs typeface="Arial" pitchFamily="34" charset="0"/>
              <a:sym typeface="Helvetica Neue"/>
            </a:endParaRPr>
          </a:p>
          <a:p>
            <a:pPr algn="r">
              <a:lnSpc>
                <a:spcPct val="150000"/>
              </a:lnSpc>
              <a:spcBef>
                <a:spcPts val="600"/>
              </a:spcBef>
            </a:pPr>
            <a:r>
              <a:rPr lang="zh-TW" alt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不要關在房間用手機</a:t>
            </a:r>
            <a:endParaRPr lang="en-US" altLang="zh-TW" sz="3200" dirty="0" smtClean="0">
              <a:solidFill>
                <a:schemeClr val="tx1">
                  <a:lumMod val="85000"/>
                  <a:lumOff val="15000"/>
                </a:schemeClr>
              </a:solidFill>
              <a:latin typeface="TT Norms Pro Medium" panose="02000803030000020003" pitchFamily="2" charset="0"/>
              <a:ea typeface="微軟正黑體"/>
              <a:cs typeface="Arial" pitchFamily="34" charset="0"/>
              <a:sym typeface="Helvetica Neue"/>
            </a:endParaRPr>
          </a:p>
          <a:p>
            <a:pPr algn="r">
              <a:lnSpc>
                <a:spcPct val="150000"/>
              </a:lnSpc>
              <a:spcBef>
                <a:spcPts val="600"/>
              </a:spcBef>
            </a:pPr>
            <a:r>
              <a:rPr lang="zh-TW" alt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並</a:t>
            </a:r>
            <a:r>
              <a:rPr lang="zh-TW" alt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鼓勵他們</a:t>
            </a:r>
            <a:r>
              <a:rPr lang="zh-TW" alt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多用</a:t>
            </a:r>
            <a:endParaRPr lang="en-US" altLang="zh-TW" sz="3200" dirty="0" smtClean="0">
              <a:solidFill>
                <a:schemeClr val="tx1">
                  <a:lumMod val="85000"/>
                  <a:lumOff val="15000"/>
                </a:schemeClr>
              </a:solidFill>
              <a:latin typeface="TT Norms Pro Medium" panose="02000803030000020003" pitchFamily="2" charset="0"/>
              <a:ea typeface="微軟正黑體"/>
              <a:cs typeface="Arial" pitchFamily="34" charset="0"/>
              <a:sym typeface="Helvetica Neue"/>
            </a:endParaRPr>
          </a:p>
          <a:p>
            <a:pPr algn="r">
              <a:lnSpc>
                <a:spcPct val="150000"/>
              </a:lnSpc>
              <a:spcBef>
                <a:spcPts val="600"/>
              </a:spcBef>
            </a:pPr>
            <a:r>
              <a:rPr lang="zh-TW" alt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大螢幕的桌上型電腦</a:t>
            </a:r>
            <a:endParaRPr lang="en-US" altLang="zh-TW" sz="3200" dirty="0" smtClean="0">
              <a:solidFill>
                <a:schemeClr val="tx1">
                  <a:lumMod val="85000"/>
                  <a:lumOff val="15000"/>
                </a:schemeClr>
              </a:solidFill>
              <a:latin typeface="TT Norms Pro Medium" panose="02000803030000020003" pitchFamily="2" charset="0"/>
              <a:ea typeface="微軟正黑體"/>
              <a:cs typeface="Arial" pitchFamily="34" charset="0"/>
              <a:sym typeface="Helvetica Neue"/>
            </a:endParaRPr>
          </a:p>
          <a:p>
            <a:pPr algn="r">
              <a:lnSpc>
                <a:spcPct val="150000"/>
              </a:lnSpc>
              <a:spcBef>
                <a:spcPts val="600"/>
              </a:spcBef>
            </a:pPr>
            <a:r>
              <a:rPr lang="zh-TW" alt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或平版查資料</a:t>
            </a:r>
            <a:endParaRPr lang="en-US" altLang="zh-TW" sz="3200" dirty="0" smtClean="0">
              <a:solidFill>
                <a:schemeClr val="tx1">
                  <a:lumMod val="85000"/>
                  <a:lumOff val="15000"/>
                </a:schemeClr>
              </a:solidFill>
              <a:latin typeface="TT Norms Pro Medium" panose="02000803030000020003" pitchFamily="2" charset="0"/>
              <a:ea typeface="微軟正黑體"/>
              <a:cs typeface="Arial" pitchFamily="34" charset="0"/>
              <a:sym typeface="Helvetica Neue"/>
            </a:endParaRPr>
          </a:p>
          <a:p>
            <a:pPr algn="r">
              <a:lnSpc>
                <a:spcPct val="150000"/>
              </a:lnSpc>
              <a:spcBef>
                <a:spcPts val="600"/>
              </a:spcBef>
            </a:pPr>
            <a:r>
              <a:rPr lang="zh-TW" alt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以</a:t>
            </a:r>
            <a:r>
              <a:rPr lang="zh-TW" alt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T Norms Pro Medium" panose="02000803030000020003" pitchFamily="2" charset="0"/>
                <a:ea typeface="微軟正黑體"/>
                <a:cs typeface="Arial" pitchFamily="34" charset="0"/>
                <a:sym typeface="Helvetica Neue"/>
              </a:rPr>
              <a:t>保護眼睛</a:t>
            </a:r>
            <a:endParaRPr lang="en-US" altLang="zh-TW" sz="32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T Norms Pro Medium" panose="02000803030000020003" pitchFamily="2" charset="0"/>
              <a:ea typeface="微軟正黑體"/>
              <a:cs typeface="Arial" pitchFamily="34" charset="0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815518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607</Words>
  <Application>Microsoft Office PowerPoint</Application>
  <PresentationFormat>自訂</PresentationFormat>
  <Paragraphs>107</Paragraphs>
  <Slides>12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Office 佈景主題</vt:lpstr>
      <vt:lpstr>PowerPoint 簡報</vt:lpstr>
      <vt:lpstr>哈佛大學研究： 關鍵不是幾歲給青少年手機， 而是有沒有做到這9件事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哈佛大學研究：關鍵不是幾歲給青少年手機，而是有沒有做到這9件事</dc:title>
  <dc:creator>MSI</dc:creator>
  <cp:lastModifiedBy>Claire</cp:lastModifiedBy>
  <cp:revision>16</cp:revision>
  <dcterms:created xsi:type="dcterms:W3CDTF">2024-09-06T09:04:47Z</dcterms:created>
  <dcterms:modified xsi:type="dcterms:W3CDTF">2024-09-06T14:53:57Z</dcterms:modified>
</cp:coreProperties>
</file>