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51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706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663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030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1020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304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54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698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03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78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81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73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85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96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657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64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878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EA5E41-A381-479F-AFE1-21DFA5C09044}" type="datetimeFigureOut">
              <a:rPr lang="zh-TW" altLang="en-US" smtClean="0"/>
              <a:t>2024/9/7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B47DAEB-CE90-4D77-B3D9-A256DF4C3E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426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f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2"/>
          <p:cNvSpPr txBox="1">
            <a:spLocks noChangeArrowheads="1"/>
          </p:cNvSpPr>
          <p:nvPr/>
        </p:nvSpPr>
        <p:spPr bwMode="auto">
          <a:xfrm>
            <a:off x="1170653" y="1502896"/>
            <a:ext cx="3802022" cy="334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ea typeface="微軟正黑體" panose="020B0604030504040204" pitchFamily="34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師大數學畢業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師大財金學程學生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遠哲科趣趣味競賽志工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國際數學教學心理學志工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師大附中實習導師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中和高中實習教師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中和高中兼課教師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Clr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彰師大種子生根講師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內湖高工代理教師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板橋高中代理教師</a:t>
            </a:r>
            <a:endParaRPr lang="en-US" altLang="zh-TW" sz="192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TW" altLang="en-US" sz="1920" dirty="0">
                <a:solidFill>
                  <a:schemeClr val="tx1"/>
                </a:solidFill>
              </a:rPr>
              <a:t>南山中學教師</a:t>
            </a:r>
            <a:r>
              <a:rPr lang="en-US" altLang="zh-TW" sz="1920" dirty="0">
                <a:solidFill>
                  <a:schemeClr val="tx1"/>
                </a:solidFill>
              </a:rPr>
              <a:t>…</a:t>
            </a:r>
            <a:r>
              <a:rPr lang="zh-TW" altLang="en-US" sz="1920" dirty="0">
                <a:solidFill>
                  <a:schemeClr val="tx1"/>
                </a:solidFill>
              </a:rPr>
              <a:t>持續至今</a:t>
            </a:r>
            <a:endParaRPr lang="en-US" altLang="zh-TW" sz="1920" dirty="0">
              <a:solidFill>
                <a:schemeClr val="tx1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689111" y="543165"/>
            <a:ext cx="5176417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TW" altLang="en-US" sz="4320" b="1" dirty="0" smtClean="0">
                <a:solidFill>
                  <a:srgbClr val="F79646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</a:rPr>
              <a:t>普一義數學老師簡介</a:t>
            </a:r>
            <a:endParaRPr lang="zh-TW" altLang="en-US" sz="4320" b="1" dirty="0">
              <a:solidFill>
                <a:srgbClr val="F79646">
                  <a:lumMod val="7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08" y="1283595"/>
            <a:ext cx="3369974" cy="4972288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4281399" y="1485501"/>
            <a:ext cx="4488729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師大教學競賽優等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國中科展新北市佳作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高中數學競賽培訓教師</a:t>
            </a:r>
            <a:r>
              <a:rPr lang="en-US" altLang="zh-TW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榮獲</a:t>
            </a:r>
            <a:r>
              <a:rPr lang="en-US" altLang="zh-TW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TRML</a:t>
            </a: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地區優良獎數次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地區二等獎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全國銅牌獎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更於今年榮獲</a:t>
            </a:r>
            <a:endParaRPr lang="en-US" altLang="zh-TW" sz="288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北區一等獎</a:t>
            </a:r>
            <a:endParaRPr lang="en-US" altLang="zh-TW" sz="288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</a:pPr>
            <a:r>
              <a:rPr lang="zh-TW" altLang="en-US" sz="288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全國金牌獎</a:t>
            </a:r>
          </a:p>
        </p:txBody>
      </p:sp>
    </p:spTree>
    <p:extLst>
      <p:ext uri="{BB962C8B-B14F-4D97-AF65-F5344CB8AC3E}">
        <p14:creationId xmlns:p14="http://schemas.microsoft.com/office/powerpoint/2010/main" val="20530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844062" y="1971004"/>
            <a:ext cx="1099371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dirty="0" smtClean="0">
                <a:latin typeface="+mj-ea"/>
                <a:ea typeface="+mj-ea"/>
              </a:rPr>
              <a:t>龍騰：是高中數學市佔率最高的版本</a:t>
            </a:r>
            <a:endParaRPr lang="en-US" altLang="zh-TW" sz="2800" dirty="0" smtClean="0">
              <a:latin typeface="+mj-ea"/>
              <a:ea typeface="+mj-ea"/>
            </a:endParaRPr>
          </a:p>
          <a:p>
            <a:r>
              <a:rPr lang="zh-TW" altLang="en-US" sz="2800" dirty="0">
                <a:latin typeface="+mj-ea"/>
                <a:ea typeface="+mj-ea"/>
              </a:rPr>
              <a:t>學習</a:t>
            </a:r>
            <a:r>
              <a:rPr lang="zh-TW" altLang="en-US" sz="2800" dirty="0" smtClean="0">
                <a:latin typeface="+mj-ea"/>
                <a:ea typeface="+mj-ea"/>
              </a:rPr>
              <a:t>講義：</a:t>
            </a:r>
            <a:r>
              <a:rPr lang="en-US" altLang="zh-TW" sz="2800" dirty="0" smtClean="0">
                <a:latin typeface="+mj-ea"/>
                <a:ea typeface="+mj-ea"/>
              </a:rPr>
              <a:t>SUPER</a:t>
            </a:r>
            <a:r>
              <a:rPr lang="zh-TW" altLang="en-US" sz="2800" dirty="0" smtClean="0">
                <a:latin typeface="+mj-ea"/>
                <a:ea typeface="+mj-ea"/>
              </a:rPr>
              <a:t>講義，建築基本功非常適合，也是目前學生寫的</a:t>
            </a:r>
            <a:endParaRPr lang="en-US" altLang="zh-TW" sz="2800" dirty="0" smtClean="0">
              <a:latin typeface="+mj-ea"/>
              <a:ea typeface="+mj-ea"/>
            </a:endParaRPr>
          </a:p>
          <a:p>
            <a:r>
              <a:rPr lang="en-US" altLang="zh-TW" sz="2800" dirty="0">
                <a:latin typeface="+mj-ea"/>
                <a:ea typeface="+mj-ea"/>
              </a:rPr>
              <a:t>	</a:t>
            </a:r>
            <a:r>
              <a:rPr lang="zh-TW" altLang="en-US" sz="2800" dirty="0">
                <a:latin typeface="+mj-ea"/>
                <a:ea typeface="+mj-ea"/>
              </a:rPr>
              <a:t> </a:t>
            </a:r>
            <a:r>
              <a:rPr lang="zh-TW" altLang="en-US" sz="2800" dirty="0" smtClean="0">
                <a:latin typeface="+mj-ea"/>
                <a:ea typeface="+mj-ea"/>
              </a:rPr>
              <a:t>  </a:t>
            </a:r>
            <a:r>
              <a:rPr lang="en-US" altLang="zh-TW" sz="2800" dirty="0" smtClean="0">
                <a:latin typeface="+mj-ea"/>
                <a:ea typeface="+mj-ea"/>
              </a:rPr>
              <a:t>POWER</a:t>
            </a:r>
            <a:r>
              <a:rPr lang="zh-TW" altLang="en-US" sz="2800" dirty="0" smtClean="0">
                <a:latin typeface="+mj-ea"/>
                <a:ea typeface="+mj-ea"/>
              </a:rPr>
              <a:t>講義，挑戰頂尖程度的孩子適合</a:t>
            </a:r>
            <a:endParaRPr lang="en-US" altLang="zh-TW" sz="2800" dirty="0" smtClean="0">
              <a:latin typeface="+mj-ea"/>
              <a:ea typeface="+mj-ea"/>
            </a:endParaRPr>
          </a:p>
          <a:p>
            <a:r>
              <a:rPr lang="en-US" altLang="zh-TW" sz="2800" dirty="0">
                <a:latin typeface="+mj-ea"/>
                <a:ea typeface="+mj-ea"/>
              </a:rPr>
              <a:t>	</a:t>
            </a:r>
            <a:r>
              <a:rPr lang="zh-TW" altLang="en-US" sz="2800" dirty="0" smtClean="0">
                <a:latin typeface="+mj-ea"/>
                <a:ea typeface="+mj-ea"/>
              </a:rPr>
              <a:t>   對話式，目標學測</a:t>
            </a:r>
            <a:r>
              <a:rPr lang="en-US" altLang="zh-TW" sz="2800" dirty="0" smtClean="0">
                <a:latin typeface="+mj-ea"/>
                <a:ea typeface="+mj-ea"/>
              </a:rPr>
              <a:t>15</a:t>
            </a:r>
            <a:r>
              <a:rPr lang="zh-TW" altLang="en-US" sz="2800" dirty="0" smtClean="0">
                <a:latin typeface="+mj-ea"/>
                <a:ea typeface="+mj-ea"/>
              </a:rPr>
              <a:t>級分孩子可以練習。</a:t>
            </a:r>
            <a:endParaRPr lang="zh-TW" altLang="en-US" sz="2800" dirty="0"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44062" y="879230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5400" dirty="0" smtClean="0">
                <a:latin typeface="+mj-ea"/>
                <a:ea typeface="+mj-ea"/>
              </a:rPr>
              <a:t>南山高一數學版本</a:t>
            </a:r>
            <a:endParaRPr lang="zh-TW" altLang="en-US" sz="5400" dirty="0">
              <a:latin typeface="+mj-ea"/>
              <a:ea typeface="+mj-ea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6" t="-128" r="14628"/>
          <a:stretch/>
        </p:blipFill>
        <p:spPr>
          <a:xfrm>
            <a:off x="931985" y="3786886"/>
            <a:ext cx="2567353" cy="313266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2" t="3811" r="17314" b="5496"/>
          <a:stretch/>
        </p:blipFill>
        <p:spPr>
          <a:xfrm>
            <a:off x="4766283" y="3698455"/>
            <a:ext cx="2249978" cy="3159545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206" y="3698455"/>
            <a:ext cx="2243139" cy="310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134207" y="100232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5400" dirty="0" smtClean="0">
                <a:latin typeface="+mj-ea"/>
                <a:ea typeface="+mj-ea"/>
              </a:rPr>
              <a:t>評分方式</a:t>
            </a:r>
            <a:endParaRPr lang="zh-TW" altLang="en-US" sz="5400" dirty="0"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365949" y="2048608"/>
            <a:ext cx="85138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latin typeface="+mj-ea"/>
                <a:ea typeface="+mj-ea"/>
              </a:rPr>
              <a:t>段考</a:t>
            </a:r>
            <a:r>
              <a:rPr lang="en-US" altLang="zh-TW" sz="3600" dirty="0" smtClean="0">
                <a:latin typeface="+mj-ea"/>
                <a:ea typeface="+mj-ea"/>
              </a:rPr>
              <a:t>60%</a:t>
            </a:r>
            <a:r>
              <a:rPr lang="zh-TW" altLang="en-US" sz="3600" dirty="0" smtClean="0">
                <a:latin typeface="+mj-ea"/>
                <a:ea typeface="+mj-ea"/>
              </a:rPr>
              <a:t>：每次段考各</a:t>
            </a:r>
            <a:r>
              <a:rPr lang="en-US" altLang="zh-TW" sz="3600" dirty="0" smtClean="0">
                <a:latin typeface="+mj-ea"/>
                <a:ea typeface="+mj-ea"/>
              </a:rPr>
              <a:t>20%</a:t>
            </a:r>
          </a:p>
          <a:p>
            <a:endParaRPr lang="en-US" altLang="zh-TW" sz="3600" dirty="0">
              <a:latin typeface="+mj-ea"/>
              <a:ea typeface="+mj-ea"/>
            </a:endParaRPr>
          </a:p>
          <a:p>
            <a:r>
              <a:rPr lang="zh-TW" altLang="en-US" sz="3600" dirty="0" smtClean="0">
                <a:latin typeface="+mj-ea"/>
                <a:ea typeface="+mj-ea"/>
              </a:rPr>
              <a:t>抽考</a:t>
            </a:r>
            <a:r>
              <a:rPr lang="en-US" altLang="zh-TW" sz="3600" dirty="0" smtClean="0">
                <a:latin typeface="+mj-ea"/>
                <a:ea typeface="+mj-ea"/>
              </a:rPr>
              <a:t>10%</a:t>
            </a:r>
            <a:r>
              <a:rPr lang="zh-TW" altLang="en-US" sz="3600" dirty="0" smtClean="0">
                <a:latin typeface="+mj-ea"/>
                <a:ea typeface="+mj-ea"/>
              </a:rPr>
              <a:t>：三次總和共</a:t>
            </a:r>
            <a:r>
              <a:rPr lang="en-US" altLang="zh-TW" sz="3600" dirty="0" smtClean="0">
                <a:latin typeface="+mj-ea"/>
                <a:ea typeface="+mj-ea"/>
              </a:rPr>
              <a:t>10%</a:t>
            </a:r>
          </a:p>
          <a:p>
            <a:endParaRPr lang="en-US" altLang="zh-TW" sz="3600" dirty="0">
              <a:latin typeface="+mj-ea"/>
              <a:ea typeface="+mj-ea"/>
            </a:endParaRPr>
          </a:p>
          <a:p>
            <a:r>
              <a:rPr lang="zh-TW" altLang="en-US" sz="3600" dirty="0" smtClean="0">
                <a:latin typeface="+mj-ea"/>
                <a:ea typeface="+mj-ea"/>
              </a:rPr>
              <a:t>平常成績：習作、考卷、學習態度共</a:t>
            </a:r>
            <a:r>
              <a:rPr lang="en-US" altLang="zh-TW" sz="3600" dirty="0" smtClean="0">
                <a:latin typeface="+mj-ea"/>
                <a:ea typeface="+mj-ea"/>
              </a:rPr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180790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327639" y="1011116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>
              <a:defRPr sz="5400">
                <a:latin typeface="+mj-ea"/>
                <a:ea typeface="+mj-ea"/>
              </a:defRPr>
            </a:lvl1pPr>
          </a:lstStyle>
          <a:p>
            <a:r>
              <a:rPr lang="zh-TW" altLang="en-US" dirty="0"/>
              <a:t>上課風格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1009047" y="2108601"/>
            <a:ext cx="849463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>
              <a:defRPr sz="3600">
                <a:latin typeface="+mj-ea"/>
                <a:ea typeface="+mj-ea"/>
              </a:defRPr>
            </a:lvl1pPr>
          </a:lstStyle>
          <a:p>
            <a:r>
              <a:rPr lang="zh-TW" altLang="en-US" dirty="0"/>
              <a:t>盡量有趣不呆版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引導學生以思考為主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作業不會無緣無故出超多，但會根據</a:t>
            </a:r>
            <a:r>
              <a:rPr lang="zh-TW" altLang="en-US" dirty="0" smtClean="0"/>
              <a:t>學生</a:t>
            </a:r>
            <a:endParaRPr lang="en-US" altLang="zh-TW" dirty="0" smtClean="0"/>
          </a:p>
          <a:p>
            <a:r>
              <a:rPr lang="zh-TW" altLang="en-US" dirty="0" smtClean="0"/>
              <a:t>學習</a:t>
            </a:r>
            <a:r>
              <a:rPr lang="zh-TW" altLang="en-US" dirty="0"/>
              <a:t>狀況調整上課速度</a:t>
            </a: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576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013012" y="840116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>
              <a:defRPr sz="3600">
                <a:latin typeface="+mj-ea"/>
                <a:ea typeface="+mj-ea"/>
              </a:defRPr>
            </a:lvl1pPr>
          </a:lstStyle>
          <a:p>
            <a:r>
              <a:rPr lang="zh-TW" altLang="en-US" sz="5400" dirty="0"/>
              <a:t>聯絡方式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1013012" y="1890345"/>
            <a:ext cx="55114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TW"/>
            </a:defPPr>
            <a:lvl1pPr>
              <a:defRPr sz="3600">
                <a:latin typeface="+mj-ea"/>
                <a:ea typeface="+mj-ea"/>
              </a:defRPr>
            </a:lvl1pPr>
          </a:lstStyle>
          <a:p>
            <a:r>
              <a:rPr lang="zh-TW" altLang="en-US" dirty="0"/>
              <a:t>因為同時也是國</a:t>
            </a:r>
            <a:r>
              <a:rPr lang="en-US" altLang="zh-TW" dirty="0"/>
              <a:t>417</a:t>
            </a:r>
            <a:r>
              <a:rPr lang="zh-TW" altLang="en-US" dirty="0"/>
              <a:t>導師</a:t>
            </a:r>
            <a:endParaRPr lang="en-US" altLang="zh-TW" dirty="0"/>
          </a:p>
          <a:p>
            <a:r>
              <a:rPr lang="zh-TW" altLang="en-US" dirty="0"/>
              <a:t>電話：</a:t>
            </a:r>
            <a:r>
              <a:rPr lang="en-US" altLang="zh-TW" dirty="0"/>
              <a:t>22453000</a:t>
            </a:r>
            <a:r>
              <a:rPr lang="zh-TW" altLang="en-US" dirty="0"/>
              <a:t>轉</a:t>
            </a:r>
            <a:r>
              <a:rPr lang="en-US" altLang="zh-TW" dirty="0"/>
              <a:t>71212</a:t>
            </a:r>
            <a:endParaRPr lang="zh-TW" altLang="en-US" dirty="0"/>
          </a:p>
        </p:txBody>
      </p:sp>
      <p:sp>
        <p:nvSpPr>
          <p:cNvPr id="4" name="Google Shape;2793;p40"/>
          <p:cNvSpPr txBox="1"/>
          <p:nvPr/>
        </p:nvSpPr>
        <p:spPr>
          <a:xfrm>
            <a:off x="1174282" y="3217573"/>
            <a:ext cx="6990292" cy="1231072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188" tIns="38083" rIns="76188" bIns="38083" anchor="t" anchorCtr="0">
            <a:spAutoFit/>
          </a:bodyPr>
          <a:lstStyle/>
          <a:p>
            <a:pPr>
              <a:buClr>
                <a:srgbClr val="000000"/>
              </a:buClr>
              <a:buSzPts val="5400"/>
            </a:pPr>
            <a:r>
              <a:rPr lang="en-US" altLang="zh-TW" sz="4500" dirty="0">
                <a:solidFill>
                  <a:srgbClr val="C00000"/>
                </a:solidFill>
                <a:latin typeface="Candara"/>
                <a:ea typeface="Candara"/>
                <a:cs typeface="Candara"/>
                <a:sym typeface="Candara"/>
              </a:rPr>
              <a:t>1.01</a:t>
            </a:r>
            <a:r>
              <a:rPr lang="zh-TW" altLang="en-US" sz="4500" dirty="0">
                <a:solidFill>
                  <a:srgbClr val="C00000"/>
                </a:solidFill>
                <a:latin typeface="Candara"/>
                <a:ea typeface="Candara"/>
                <a:cs typeface="Candara"/>
                <a:sym typeface="Candara"/>
              </a:rPr>
              <a:t>法則 </a:t>
            </a:r>
            <a:r>
              <a:rPr lang="en-US" altLang="zh-TW" sz="45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1.01</a:t>
            </a:r>
            <a:r>
              <a:rPr lang="en-US" altLang="zh-TW" sz="4500" baseline="300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365</a:t>
            </a:r>
            <a:r>
              <a:rPr lang="en-US" altLang="zh-TW" sz="45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=37.78…</a:t>
            </a:r>
            <a:endParaRPr sz="4500" dirty="0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>
              <a:buClr>
                <a:srgbClr val="000000"/>
              </a:buClr>
              <a:buSzPts val="3600"/>
            </a:pPr>
            <a:r>
              <a:rPr lang="zh-TW" altLang="en-US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若是勤勉努力</a:t>
            </a:r>
            <a:r>
              <a:rPr lang="en-US" altLang="zh-TW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,</a:t>
            </a:r>
            <a:r>
              <a:rPr lang="zh-TW" altLang="en-US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最終會成為很大的力量。</a:t>
            </a:r>
            <a:endParaRPr sz="11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792;p40"/>
          <p:cNvSpPr txBox="1"/>
          <p:nvPr/>
        </p:nvSpPr>
        <p:spPr>
          <a:xfrm>
            <a:off x="1243374" y="4733885"/>
            <a:ext cx="6921200" cy="1246461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6188" tIns="38083" rIns="76188" bIns="38083" anchor="t" anchorCtr="0">
            <a:spAutoFit/>
          </a:bodyPr>
          <a:lstStyle/>
          <a:p>
            <a:pPr>
              <a:buClr>
                <a:srgbClr val="000000"/>
              </a:buClr>
              <a:buSzPts val="4400"/>
            </a:pPr>
            <a:r>
              <a:rPr lang="en-US" altLang="zh-TW" sz="4400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0.99</a:t>
            </a:r>
            <a:r>
              <a:rPr lang="zh-TW" altLang="en-US" sz="4400" dirty="0">
                <a:solidFill>
                  <a:srgbClr val="0000FF"/>
                </a:solidFill>
                <a:latin typeface="Candara"/>
                <a:ea typeface="Candara"/>
                <a:cs typeface="Candara"/>
                <a:sym typeface="Candara"/>
              </a:rPr>
              <a:t>法則 </a:t>
            </a:r>
            <a:r>
              <a:rPr lang="en-US" altLang="zh-TW" sz="44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0.99</a:t>
            </a:r>
            <a:r>
              <a:rPr lang="en-US" altLang="zh-TW" sz="4400" baseline="300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365</a:t>
            </a:r>
            <a:r>
              <a:rPr lang="en-US" altLang="zh-TW" sz="4400" dirty="0" smtClean="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=0.025…</a:t>
            </a:r>
            <a:endParaRPr sz="4400" dirty="0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>
              <a:buClr>
                <a:srgbClr val="000000"/>
              </a:buClr>
              <a:buSzPts val="2800"/>
            </a:pPr>
            <a:r>
              <a:rPr lang="zh-TW" altLang="en-US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相反地</a:t>
            </a:r>
            <a:r>
              <a:rPr lang="en-US" altLang="zh-TW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,</a:t>
            </a:r>
            <a:r>
              <a:rPr lang="zh-TW" altLang="en-US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稍微偷懶的話</a:t>
            </a:r>
            <a:r>
              <a:rPr lang="en-US" altLang="zh-TW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,</a:t>
            </a:r>
            <a:r>
              <a:rPr lang="zh-TW" altLang="en-US" sz="30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終究會失去實力</a:t>
            </a:r>
            <a:r>
              <a:rPr lang="zh-TW" altLang="en-US" sz="3200" b="1" dirty="0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。</a:t>
            </a:r>
            <a:endParaRPr sz="3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839" y="1763446"/>
            <a:ext cx="3595657" cy="365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238</Words>
  <Application>Microsoft Office PowerPoint</Application>
  <PresentationFormat>寬螢幕</PresentationFormat>
  <Paragraphs>46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5" baseType="lpstr">
      <vt:lpstr>微软雅黑</vt:lpstr>
      <vt:lpstr>Microsoft JhengHei</vt:lpstr>
      <vt:lpstr>Microsoft JhengHei</vt:lpstr>
      <vt:lpstr>新細明體</vt:lpstr>
      <vt:lpstr>Arial</vt:lpstr>
      <vt:lpstr>Candara</vt:lpstr>
      <vt:lpstr>Century Gothic</vt:lpstr>
      <vt:lpstr>Garamond</vt:lpstr>
      <vt:lpstr>Wingdings 3</vt:lpstr>
      <vt:lpstr>有機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2024-09-07T03:55:52Z</dcterms:created>
  <dcterms:modified xsi:type="dcterms:W3CDTF">2024-09-07T04:26:00Z</dcterms:modified>
</cp:coreProperties>
</file>