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269" r:id="rId6"/>
    <p:sldId id="271" r:id="rId7"/>
    <p:sldId id="270" r:id="rId8"/>
    <p:sldId id="272" r:id="rId9"/>
    <p:sldId id="273" r:id="rId10"/>
    <p:sldId id="275" r:id="rId11"/>
    <p:sldId id="274" r:id="rId12"/>
    <p:sldId id="307" r:id="rId13"/>
    <p:sldId id="306" r:id="rId14"/>
    <p:sldId id="276" r:id="rId15"/>
    <p:sldId id="257" r:id="rId16"/>
    <p:sldId id="268" r:id="rId17"/>
    <p:sldId id="281" r:id="rId18"/>
    <p:sldId id="283" r:id="rId19"/>
    <p:sldId id="277" r:id="rId20"/>
    <p:sldId id="279" r:id="rId21"/>
    <p:sldId id="264" r:id="rId22"/>
    <p:sldId id="284" r:id="rId23"/>
    <p:sldId id="286" r:id="rId24"/>
    <p:sldId id="287" r:id="rId25"/>
    <p:sldId id="288" r:id="rId26"/>
    <p:sldId id="289" r:id="rId27"/>
    <p:sldId id="290" r:id="rId28"/>
    <p:sldId id="294" r:id="rId29"/>
    <p:sldId id="293" r:id="rId30"/>
    <p:sldId id="291" r:id="rId31"/>
    <p:sldId id="278" r:id="rId32"/>
    <p:sldId id="292" r:id="rId33"/>
    <p:sldId id="296" r:id="rId34"/>
    <p:sldId id="297" r:id="rId35"/>
    <p:sldId id="298" r:id="rId36"/>
    <p:sldId id="299" r:id="rId37"/>
    <p:sldId id="295" r:id="rId38"/>
    <p:sldId id="282" r:id="rId39"/>
    <p:sldId id="302" r:id="rId40"/>
    <p:sldId id="304" r:id="rId41"/>
    <p:sldId id="285" r:id="rId42"/>
    <p:sldId id="305" r:id="rId43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BF7768-7C84-4C83-B10F-9A53AB7DD245}" type="datetime1">
              <a:rPr lang="zh-TW" altLang="en-US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2024/2/23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n-US" altLang="zh-TW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81B9571-2B7E-4839-B906-338C754C2C07}" type="datetime1">
              <a:rPr lang="zh-TW" altLang="en-US" noProof="1" smtClean="0"/>
              <a:t>2024/2/23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1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noProof="1" smtClean="0"/>
              <a:pPr/>
              <a:t>‹#›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altLang="en-US" b="1" i="1" noProof="1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注意：</a:t>
            </a:r>
          </a:p>
          <a:p>
            <a:pPr rtl="0"/>
            <a:r>
              <a:rPr lang="zh-TW" altLang="en-US" i="1" noProof="1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若要變更此投影片上的影像，請選取該影像並將其刪除。然後按一下預留位置中的圖片圖示以插入您自己的影像。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7986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36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5954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37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735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12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201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14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04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0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16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03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576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884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648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baseline="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baseline="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7D687B2-0870-4F2D-B316-98A8D2E48C88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 baseline="0">
                <a:latin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圖片版面配置區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 baseline="0">
                <a:latin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A56F57EB-43DA-487B-AF85-340FE65ED892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1"/>
              <a:t>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D517A49-7A12-4BDE-ACBA-E8D344BE0D57}" type="datetime1">
              <a:rPr lang="zh-TW" altLang="en-US" noProof="1" smtClean="0"/>
              <a:t>2024/2/23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1"/>
              <a:t>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6170D925-103D-4642-9A98-9862C30AABB8}" type="datetime1">
              <a:rPr lang="zh-TW" altLang="en-US" noProof="1" smtClean="0"/>
              <a:t>2024/2/23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(S)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​​(S)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1"/>
              <a:t>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4E3CFBD-91CF-4658-8B52-14D2C086FA3E}" type="datetime1">
              <a:rPr lang="zh-TW" altLang="en-US" noProof="1" smtClean="0"/>
              <a:t>2024/2/23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1" name="圖片版面配置區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baseline="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​​(S)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​​(S)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​​(S)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​(S)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baseline="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​(S)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​​(S)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(S)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(S)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91DCC3F-9E78-4F73-98DF-1C3D54F69F50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1"/>
              <a:t>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zh-TW" altLang="en-US" noProof="1"/>
              <a:t>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C285DC81-91A4-4477-A20D-DCA2D1A172EC}" type="datetime1">
              <a:rPr lang="zh-TW" altLang="en-US" noProof="1" smtClean="0"/>
              <a:t>2024/2/23</a:t>
            </a:fld>
            <a:endParaRPr lang="zh-TW" altLang="en-US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 baseline="0">
                <a:latin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1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1"/>
              <a:t>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 baseline="0">
                <a:latin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1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1"/>
              <a:t>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2FA8BFF6-CC52-4196-B2B3-A308C9DF6F24}" type="datetime1">
              <a:rPr lang="zh-TW" altLang="en-US" noProof="1" smtClean="0"/>
              <a:t>2024/2/23</a:t>
            </a:fld>
            <a:endParaRPr lang="zh-TW" altLang="en-US" noProof="1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FBCB8E49-1DA7-4F24-96AC-DD381991856F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E0404F62-7343-4CD0-BE4A-115DB0635D12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 baseline="0">
                <a:latin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1"/>
              <a:t>編輯母片文字樣式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 baseline="0">
                <a:latin typeface="Microsoft JhengHei UI" panose="020B0604030504040204" pitchFamily="34" charset="-120"/>
              </a:defRPr>
            </a:lvl1pPr>
            <a:lvl2pPr>
              <a:defRPr sz="1600" baseline="0">
                <a:latin typeface="Microsoft JhengHei UI" panose="020B0604030504040204" pitchFamily="34" charset="-120"/>
              </a:defRPr>
            </a:lvl2pPr>
            <a:lvl3pPr>
              <a:defRPr sz="1600" baseline="0">
                <a:latin typeface="Microsoft JhengHei UI" panose="020B0604030504040204" pitchFamily="34" charset="-120"/>
              </a:defRPr>
            </a:lvl3pPr>
            <a:lvl4pPr>
              <a:defRPr sz="1400" baseline="0">
                <a:latin typeface="Microsoft JhengHei UI" panose="020B0604030504040204" pitchFamily="34" charset="-120"/>
              </a:defRPr>
            </a:lvl4pPr>
            <a:lvl5pPr>
              <a:defRPr sz="1400" baseline="0">
                <a:latin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1"/>
              <a:t>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01F0DC2-D54B-406D-A60D-01E5127E3A88}" type="datetime1">
              <a:rPr lang="zh-TW" altLang="en-US" noProof="1" smtClean="0"/>
              <a:t>2024/2/23</a:t>
            </a:fld>
            <a:endParaRPr lang="zh-TW" altLang="en-US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  <a:p>
            <a:pPr lvl="5" rtl="0"/>
            <a:r>
              <a:rPr lang="zh-TW" altLang="en-US" noProof="0"/>
              <a:t>第六層</a:t>
            </a:r>
          </a:p>
          <a:p>
            <a:pPr lvl="6" rtl="0"/>
            <a:r>
              <a:rPr lang="zh-TW" altLang="en-US" noProof="0"/>
              <a:t>第七層</a:t>
            </a:r>
          </a:p>
          <a:p>
            <a:pPr lvl="7" rtl="0"/>
            <a:r>
              <a:rPr lang="zh-TW" altLang="en-US" noProof="0"/>
              <a:t>第八層</a:t>
            </a:r>
          </a:p>
          <a:p>
            <a:pPr lvl="8" rtl="0"/>
            <a:r>
              <a:rPr lang="zh-TW" altLang="en-US" noProof="0"/>
              <a:t>第九層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3FBC22B-110E-4222-BB6B-5D44A7129438}" type="datetime1">
              <a:rPr lang="zh-TW" altLang="en-US" smtClean="0"/>
              <a:t>2024/2/23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(S)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​(S)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和情和理</a:t>
            </a:r>
            <a:r>
              <a:rPr lang="en-US" altLang="zh-TW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~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普一和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2259931" y="4034002"/>
            <a:ext cx="2729163" cy="95556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200" b="1" dirty="0"/>
              <a:t>導師：張惠芳</a:t>
            </a:r>
            <a:endParaRPr lang="zh-TW" altLang="en-US" sz="32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版面配置區 3" descr="桌上有攤開的書，背景是模糊的書架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51AAE9-B10D-4DFF-983A-62E76F34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3600" b="1" dirty="0"/>
              <a:t>11202</a:t>
            </a:r>
            <a:r>
              <a:rPr lang="zh-TW" altLang="en-US" sz="3600" b="1" dirty="0"/>
              <a:t>多元選修課程班級統計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4A76FDC1-7BA9-4EB7-92FC-AC509AF4A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5462"/>
              </p:ext>
            </p:extLst>
          </p:nvPr>
        </p:nvGraphicFramePr>
        <p:xfrm>
          <a:off x="1104900" y="1617133"/>
          <a:ext cx="9972000" cy="4896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72000">
                  <a:extLst>
                    <a:ext uri="{9D8B030D-6E8A-4147-A177-3AD203B41FA5}">
                      <a16:colId xmlns:a16="http://schemas.microsoft.com/office/drawing/2014/main" val="244727309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7671652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7281068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10711456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3536576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2658267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課程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人數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課程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人數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課程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人數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324835961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日語</a:t>
                      </a: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二</a:t>
                      </a: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Pytion</a:t>
                      </a:r>
                      <a:r>
                        <a:rPr kumimoji="1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程式語言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11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思考力培育課程</a:t>
                      </a:r>
                      <a:endParaRPr kumimoji="1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238740378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韓語</a:t>
                      </a: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二</a:t>
                      </a: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程式設計</a:t>
                      </a: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-C</a:t>
                      </a: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語言</a:t>
                      </a: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一</a:t>
                      </a: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醫藥衛生領域概論</a:t>
                      </a:r>
                      <a:endParaRPr kumimoji="1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6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26890612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自媒體文案設計與寫作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應用化學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254284586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流行</a:t>
                      </a:r>
                      <a:r>
                        <a:rPr kumimoji="1" lang="en-US" altLang="zh-TW" sz="20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MV</a:t>
                      </a:r>
                      <a:r>
                        <a:rPr kumimoji="1" lang="zh-TW" altLang="en-US" sz="20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鑑賞與創作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建築設計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298299151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法律與秩序</a:t>
                      </a: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二</a:t>
                      </a: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214241583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金融知識概論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351723199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行銷管理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6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2179271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7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6E4B67-A016-4D40-999C-E3D21107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3600" b="1" dirty="0"/>
              <a:t>重要行事曆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952C64-3021-4CC9-8324-6D835545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181601"/>
          </a:xfrm>
        </p:spPr>
        <p:txBody>
          <a:bodyPr>
            <a:normAutofit/>
          </a:bodyPr>
          <a:lstStyle/>
          <a:p>
            <a:pPr marL="457200" indent="-457200" defTabSz="86360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抽考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900113" indent="-368300" defTabSz="86360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第一次抽考：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03/11(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900113" indent="-368300" defTabSz="86360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第二次抽考：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04/25(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900113" indent="-368300" defTabSz="86360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第三次抽考：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06/11(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 defTabSz="863600">
              <a:lnSpc>
                <a:spcPct val="11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段考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900113" indent="-368300" defTabSz="86360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第一次段考：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03/28(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03/29(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900113" indent="-368300" defTabSz="86360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第二次段考：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05/14(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05/16(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900113" indent="-368300" defTabSz="86360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期    末    考：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06/26(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06/27 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06/28(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defTabSz="863600">
              <a:lnSpc>
                <a:spcPct val="11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教務相關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900113" indent="-368300" defTabSz="86360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05/27~05/31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  高中職學習檔案觀摩</a:t>
            </a:r>
            <a:endParaRPr lang="en-US" altLang="zh-TW" b="1" dirty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00113" indent="-368300" defTabSz="86360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06/05(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         高一校定課程檔案評鑑</a:t>
            </a:r>
            <a:endParaRPr lang="en-US" altLang="zh-TW" b="1" dirty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defTabSz="863600">
              <a:lnSpc>
                <a:spcPct val="11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學務相關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900113" indent="-368300" defTabSz="86360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05/04(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         慶祝母親節暨孝悌楷模表揚與系列活動</a:t>
            </a:r>
            <a:endParaRPr lang="en-US" altLang="zh-TW" b="1" dirty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00113" indent="-368300" defTabSz="86360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06/01(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         社團成果發表會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行健體育館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70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TW" altLang="en-US" sz="3600" b="1" dirty="0"/>
              <a:t>請假規定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037667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手續：家長簽名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須再附相關文字證明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導師簽名</a:t>
            </a:r>
            <a:b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→ 年級生活輔導員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曾文學老師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簽名     </a:t>
            </a:r>
            <a:b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→ 生輔組登記 → 班級信箱領回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須自行檢視手續是否確實完成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zh-TW" altLang="en-US" sz="28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完成請假</a:t>
            </a:r>
            <a:r>
              <a:rPr lang="en-US" altLang="zh-TW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線上查詢系統亦可檢視個人出缺狀況</a:t>
            </a:r>
            <a:r>
              <a:rPr lang="en-US" altLang="zh-TW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當天因故延遲進校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，須攜帶家長文字說明佐證，</a:t>
            </a:r>
            <a:b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始能消除門口登記之生教處罰。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班級自強競賽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一天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事病假，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可以家長文字說明佐證。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一天以上病假，則須附就醫證明</a:t>
            </a: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如：藥袋</a:t>
            </a:r>
            <a:r>
              <a:rPr lang="zh-TW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收據</a:t>
            </a: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其他請假另須附上其他證明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如：訃聞、機票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學期中校方不建議安排多日旅遊，以免影響學生課程學習。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b="1" dirty="0"/>
              <a:t>高一新課綱課程說明</a:t>
            </a:r>
            <a:endParaRPr lang="en-US" altLang="zh-TW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lang="zh-TW" altLang="en-US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分組編班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TW" altLang="en-US" sz="3600" b="1" dirty="0"/>
              <a:t>成績計算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81600"/>
          </a:xfrm>
        </p:spPr>
        <p:txBody>
          <a:bodyPr rtlCol="0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r>
              <a:rPr lang="zh-TW" altLang="en-US" sz="2800" dirty="0"/>
              <a:t>採計上學期第一次段考、第二次段考、期末考、成就測驗、下學期第 一次段考、第二次段考，共計 </a:t>
            </a:r>
            <a:r>
              <a:rPr lang="en-US" altLang="zh-TW" sz="2800" dirty="0"/>
              <a:t>6 </a:t>
            </a:r>
            <a:r>
              <a:rPr lang="zh-TW" altLang="en-US" sz="2800" dirty="0"/>
              <a:t>次考試成績。</a:t>
            </a:r>
            <a:endParaRPr lang="en-US" altLang="zh-TW" sz="2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r>
              <a:rPr lang="zh-TW" altLang="en-US" sz="2800" dirty="0"/>
              <a:t>社會科：歷史、地理、公民，三科目平均分數。</a:t>
            </a:r>
            <a:endParaRPr lang="en-US" altLang="zh-TW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zh-TW" altLang="en-US" sz="2800" dirty="0"/>
              <a:t>     自然科：物理、化學、生物、地球科學，四科目平均分數。</a:t>
            </a:r>
            <a:endParaRPr lang="en-US" altLang="zh-TW" sz="2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r>
              <a:rPr lang="zh-TW" altLang="en-US" sz="2800" dirty="0"/>
              <a:t>各次考試所佔比例：</a:t>
            </a:r>
            <a:endParaRPr lang="en-US" altLang="zh-TW" sz="2800" dirty="0"/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defRPr/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84E1C98-702A-459B-B1AF-8FEFF0D12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43218"/>
              </p:ext>
            </p:extLst>
          </p:nvPr>
        </p:nvGraphicFramePr>
        <p:xfrm>
          <a:off x="929241" y="4285800"/>
          <a:ext cx="10332000" cy="19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36557588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372515442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1346893199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92910970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761488327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29946872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156160467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時間序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高一上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高一下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53812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考試名稱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第一次段考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第二次段考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期末考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成就測驗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第一次段考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第二次段考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58843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成績佔比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10%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10%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10%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30%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20%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20%</a:t>
                      </a:r>
                      <a:endParaRPr lang="zh-TW" alt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410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4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TW" altLang="en-US" sz="3600" b="1" dirty="0"/>
              <a:t>成績計算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加權</a:t>
            </a:r>
            <a:r>
              <a:rPr lang="en-US" altLang="zh-TW" sz="3600" b="1" dirty="0"/>
              <a:t>)</a:t>
            </a:r>
            <a:endParaRPr lang="zh-TW" altLang="en-US" sz="3600" b="1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84E1C98-702A-459B-B1AF-8FEFF0D12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42621"/>
              </p:ext>
            </p:extLst>
          </p:nvPr>
        </p:nvGraphicFramePr>
        <p:xfrm>
          <a:off x="1104900" y="1478454"/>
          <a:ext cx="9900000" cy="50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6557588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725154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34689319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92910970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761488327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299468724"/>
                    </a:ext>
                  </a:extLst>
                </a:gridCol>
              </a:tblGrid>
              <a:tr h="6120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/>
                        <a:t>社會</a:t>
                      </a:r>
                      <a:r>
                        <a:rPr lang="en-US" altLang="zh-TW" sz="2400" b="1" dirty="0"/>
                        <a:t>(</a:t>
                      </a:r>
                      <a:r>
                        <a:rPr lang="zh-TW" altLang="en-US" sz="2400" b="1" dirty="0"/>
                        <a:t>文</a:t>
                      </a:r>
                      <a:r>
                        <a:rPr lang="en-US" altLang="zh-TW" sz="2400" b="1" dirty="0"/>
                        <a:t>)</a:t>
                      </a:r>
                      <a:r>
                        <a:rPr lang="zh-TW" altLang="en-US" sz="2400" b="1" dirty="0"/>
                        <a:t>組 </a:t>
                      </a:r>
                      <a:r>
                        <a:rPr lang="en-US" altLang="zh-TW" sz="2400" b="1" dirty="0"/>
                        <a:t>(</a:t>
                      </a:r>
                      <a:r>
                        <a:rPr lang="zh-TW" altLang="en-US" sz="2400" b="1" dirty="0"/>
                        <a:t>法政商管群、文史哲群、人文藝術群</a:t>
                      </a:r>
                      <a:r>
                        <a:rPr lang="en-US" altLang="zh-TW" sz="2400" b="1" dirty="0"/>
                        <a:t>)</a:t>
                      </a:r>
                      <a:endParaRPr lang="zh-TW" alt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109841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科目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國文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英文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社會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數學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同分比序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40200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採計倍數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/>
                        <a:t>1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(1)</a:t>
                      </a:r>
                      <a:r>
                        <a:rPr lang="zh-TW" altLang="en-US" sz="2000" dirty="0"/>
                        <a:t>英文、</a:t>
                      </a:r>
                      <a:r>
                        <a:rPr lang="en-US" altLang="zh-TW" sz="2000" dirty="0"/>
                        <a:t>(2)</a:t>
                      </a:r>
                      <a:r>
                        <a:rPr lang="zh-TW" altLang="en-US" sz="2000" dirty="0"/>
                        <a:t>國文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632364"/>
                  </a:ext>
                </a:extLst>
              </a:tr>
              <a:tr h="612000">
                <a:tc gridSpan="6">
                  <a:txBody>
                    <a:bodyPr/>
                    <a:lstStyle/>
                    <a:p>
                      <a:pPr algn="l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理工組 </a:t>
                      </a: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工程群、基礎科學群</a:t>
                      </a: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0092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科目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國文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英文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數學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自然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同分比序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1136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採計倍數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/>
                        <a:t>1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(1)</a:t>
                      </a:r>
                      <a:r>
                        <a:rPr lang="zh-TW" altLang="en-US" sz="2000" dirty="0"/>
                        <a:t>數學、</a:t>
                      </a:r>
                      <a:r>
                        <a:rPr lang="en-US" altLang="zh-TW" sz="2000" dirty="0"/>
                        <a:t>(2)</a:t>
                      </a:r>
                      <a:r>
                        <a:rPr lang="zh-TW" altLang="en-US" sz="2000" dirty="0"/>
                        <a:t>自然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345122"/>
                  </a:ext>
                </a:extLst>
              </a:tr>
              <a:tr h="612000">
                <a:tc grid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生醫組 </a:t>
                      </a: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生醫群、農業群</a:t>
                      </a: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5512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科目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國文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英文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數學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自然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同分比序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6151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採計倍數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/>
                        <a:t>1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(1)</a:t>
                      </a:r>
                      <a:r>
                        <a:rPr lang="zh-TW" altLang="en-US" sz="2000" dirty="0"/>
                        <a:t>數學、</a:t>
                      </a:r>
                      <a:r>
                        <a:rPr lang="en-US" altLang="zh-TW" sz="2000" dirty="0"/>
                        <a:t>(2)</a:t>
                      </a:r>
                      <a:r>
                        <a:rPr lang="zh-TW" altLang="en-US" sz="2000" dirty="0"/>
                        <a:t>自然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136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3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TW" altLang="en-US" sz="3600" b="1" dirty="0"/>
              <a:t>編班辦法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81600"/>
          </a:xfrm>
        </p:spPr>
        <p:txBody>
          <a:bodyPr rtlCol="0"/>
          <a:lstStyle/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r>
              <a:rPr lang="zh-TW" altLang="en-US" sz="3600" b="1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高一升高二要分組</a:t>
            </a:r>
            <a:endParaRPr lang="en-US" altLang="zh-TW" sz="3600" b="1" dirty="0">
              <a:solidFill>
                <a:srgbClr val="00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文組 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第一類組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– 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文史哲法政商管藝術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理組 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第二、三類組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– 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理工、生醫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依照自己的能力、性向、志趣與未來期待選擇</a:t>
            </a:r>
          </a:p>
          <a:p>
            <a:pPr marL="457200" indent="-457200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依照學生志願分組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理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生醫、理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文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、文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</a:p>
          <a:p>
            <a:pPr lvl="1">
              <a:defRPr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200" b="1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雙語實驗</a:t>
            </a:r>
            <a:r>
              <a:rPr lang="en-US" altLang="zh-TW" sz="3200" b="1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en-US" altLang="zh-TW" sz="3200" b="1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200" b="1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加入 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退出</a:t>
            </a:r>
            <a:endParaRPr lang="zh-TW" altLang="en-US" sz="2800" dirty="0"/>
          </a:p>
          <a:p>
            <a:pPr marL="0" indent="0" rtl="0">
              <a:buNone/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42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b="1" dirty="0"/>
              <a:t>高一新課綱課程說明</a:t>
            </a:r>
            <a:endParaRPr lang="en-US" altLang="zh-TW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3200" b="1" dirty="0"/>
              <a:t>2</a:t>
            </a:r>
            <a:r>
              <a:rPr lang="en-US" altLang="zh-TW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</a:t>
            </a:r>
            <a:r>
              <a:rPr lang="zh-TW" altLang="en-US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學習歷程</a:t>
            </a:r>
          </a:p>
        </p:txBody>
      </p:sp>
    </p:spTree>
    <p:extLst>
      <p:ext uri="{BB962C8B-B14F-4D97-AF65-F5344CB8AC3E}">
        <p14:creationId xmlns:p14="http://schemas.microsoft.com/office/powerpoint/2010/main" val="17900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B915CEF-32A6-4DE5-A800-433CFE94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" y="0"/>
            <a:ext cx="12095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9C6B93F-3E17-436C-964D-2232A643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" y="0"/>
            <a:ext cx="12133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1D27C5-4C4F-4BF7-B330-7890E2AB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/>
              <a:t>學校日時程表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D78BB2B9-7818-4A6C-BF50-9F8708527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001043"/>
              </p:ext>
            </p:extLst>
          </p:nvPr>
        </p:nvGraphicFramePr>
        <p:xfrm>
          <a:off x="2135241" y="1584411"/>
          <a:ext cx="7920000" cy="3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4021616026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419309933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</a:p>
                  </a:txBody>
                  <a:tcPr marL="91442" marR="914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行程</a:t>
                      </a:r>
                    </a:p>
                  </a:txBody>
                  <a:tcPr marL="91442" marR="91442" anchor="ctr" horzOverflow="overflow"/>
                </a:tc>
                <a:extLst>
                  <a:ext uri="{0D108BD9-81ED-4DB2-BD59-A6C34878D82A}">
                    <a16:rowId xmlns:a16="http://schemas.microsoft.com/office/drawing/2014/main" val="355250673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1850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~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1900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2" marR="914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影片播放</a:t>
                      </a:r>
                    </a:p>
                  </a:txBody>
                  <a:tcPr marL="91442" marR="91442" anchor="ctr" horzOverflow="overflow"/>
                </a:tc>
                <a:extLst>
                  <a:ext uri="{0D108BD9-81ED-4DB2-BD59-A6C34878D82A}">
                    <a16:rowId xmlns:a16="http://schemas.microsoft.com/office/drawing/2014/main" val="182938231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1900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~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1950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2" marR="914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班務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校務介紹</a:t>
                      </a:r>
                    </a:p>
                  </a:txBody>
                  <a:tcPr marL="91442" marR="91442" anchor="ctr" horzOverflow="overflow"/>
                </a:tc>
                <a:extLst>
                  <a:ext uri="{0D108BD9-81ED-4DB2-BD59-A6C34878D82A}">
                    <a16:rowId xmlns:a16="http://schemas.microsoft.com/office/drawing/2014/main" val="290327498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1950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~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2000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2" marR="914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臨時動議</a:t>
                      </a:r>
                    </a:p>
                  </a:txBody>
                  <a:tcPr marL="91442" marR="91442" anchor="ctr" horzOverflow="overflow"/>
                </a:tc>
                <a:extLst>
                  <a:ext uri="{0D108BD9-81ED-4DB2-BD59-A6C34878D82A}">
                    <a16:rowId xmlns:a16="http://schemas.microsoft.com/office/drawing/2014/main" val="38320971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2000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~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2025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2" marR="914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學生事務溝通</a:t>
                      </a:r>
                    </a:p>
                  </a:txBody>
                  <a:tcPr marL="91442" marR="91442" anchor="ctr" horzOverflow="overflow"/>
                </a:tc>
                <a:extLst>
                  <a:ext uri="{0D108BD9-81ED-4DB2-BD59-A6C34878D82A}">
                    <a16:rowId xmlns:a16="http://schemas.microsoft.com/office/drawing/2014/main" val="405544465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2025~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2" marR="914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快樂返家、環境整理</a:t>
                      </a:r>
                    </a:p>
                  </a:txBody>
                  <a:tcPr marL="91442" marR="91442" anchor="ctr" horzOverflow="overflow"/>
                </a:tc>
                <a:extLst>
                  <a:ext uri="{0D108BD9-81ED-4DB2-BD59-A6C34878D82A}">
                    <a16:rowId xmlns:a16="http://schemas.microsoft.com/office/drawing/2014/main" val="1138042671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8F5E1E28-D5D3-4D77-9FF4-05241F3BA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8000"/>
            <a:ext cx="2880000" cy="288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B8270C0-7961-40EA-A33C-40F04C456A36}"/>
              </a:ext>
            </a:extLst>
          </p:cNvPr>
          <p:cNvSpPr/>
          <p:nvPr/>
        </p:nvSpPr>
        <p:spPr>
          <a:xfrm>
            <a:off x="2880000" y="5499336"/>
            <a:ext cx="7862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←</a:t>
            </a:r>
            <a:r>
              <a:rPr lang="zh-TW" altLang="en-US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學校日</a:t>
            </a:r>
            <a:r>
              <a:rPr lang="en-US" altLang="zh-TW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11202</a:t>
            </a:r>
            <a:r>
              <a:rPr lang="zh-TW" altLang="en-US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數位資料連結</a:t>
            </a:r>
            <a:endParaRPr lang="en-US" altLang="zh-TW" sz="2400" b="1" u="sng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en-US" altLang="zh-TW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sz="2400" b="1" u="sng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www.nssh.ntpc.edu.tw</a:t>
            </a:r>
            <a:r>
              <a:rPr lang="en-US" altLang="zh-TW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/p/412-1000-</a:t>
            </a:r>
            <a:r>
              <a:rPr lang="en-US" altLang="zh-TW" sz="2400" b="1" u="sng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723.php</a:t>
            </a:r>
            <a:endParaRPr lang="en-US" altLang="zh-TW" sz="2400" b="1" u="sng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63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C8DA738-AEB7-4B58-AE71-62E67851B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2" y="0"/>
            <a:ext cx="1205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12E2EFB-E6ED-4927-A669-43CDAC643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" y="0"/>
            <a:ext cx="12162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A560F30-5E11-4D07-B468-47256BEA8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" y="0"/>
            <a:ext cx="12090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6338B6E-12CB-4EBE-8355-22A082F6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5"/>
            <a:ext cx="12192000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8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0AF994A-6B62-4D12-BF5E-5E8E9DAA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6" y="0"/>
            <a:ext cx="12052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F9D3967-26D1-474F-B029-DC7C9EF5C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7" y="0"/>
            <a:ext cx="12064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A1FEB3A-2C26-4282-8E99-3DFDF5431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9" y="0"/>
            <a:ext cx="121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F1984B4-ED66-42CD-801C-CB3031B9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" y="0"/>
            <a:ext cx="12183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b="1" dirty="0"/>
              <a:t>高一新課綱課程說明</a:t>
            </a:r>
            <a:endParaRPr lang="en-US" altLang="zh-TW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3.</a:t>
            </a:r>
            <a:r>
              <a:rPr lang="zh-TW" altLang="en-US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自主學習</a:t>
            </a:r>
          </a:p>
        </p:txBody>
      </p:sp>
    </p:spTree>
    <p:extLst>
      <p:ext uri="{BB962C8B-B14F-4D97-AF65-F5344CB8AC3E}">
        <p14:creationId xmlns:p14="http://schemas.microsoft.com/office/powerpoint/2010/main" val="38785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6540CCB-B294-4B23-A057-7CACF5924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4"/>
            <a:ext cx="12192000" cy="68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441C9C-FBB2-4DE4-93EB-1D502F7F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/>
              <a:t>分享榮耀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595FA4-C419-4B21-BAAE-8CA5E0BB5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defTabSz="863600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高一戶外教育山野挑戰營精神總錦標</a:t>
            </a: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indent="-457200" defTabSz="863600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學年度班級教室佈置競賽高中部一年級甲等</a:t>
            </a: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indent="-457200" defTabSz="863600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77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週年校慶趣味競賽投籃機團體組高中部一年級冠軍</a:t>
            </a: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indent="-457200" defTabSz="863600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民主法治競賽高一新生盃辯論賽亞軍</a:t>
            </a: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indent="-457200" defTabSz="863600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自強競賽期末評比優等班級</a:t>
            </a: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indent="-457200" defTabSz="863600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早自習英聽播放優良班級</a:t>
            </a: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巡堂</a:t>
            </a: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1C23B0-C5C2-4091-BB2F-E670FEAFA1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1"/>
          <a:stretch/>
        </p:blipFill>
        <p:spPr>
          <a:xfrm>
            <a:off x="7222774" y="3657918"/>
            <a:ext cx="4801066" cy="30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1729AEB-1D39-4A67-9750-4622E99E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" y="0"/>
            <a:ext cx="12074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640D64B-1567-4DE0-A353-4D45010B0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" y="0"/>
            <a:ext cx="12092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E52B654-2D4C-4A75-A721-F615B3A9F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" y="0"/>
            <a:ext cx="12090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1C03615-26E0-4342-A340-5E95B188A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" y="0"/>
            <a:ext cx="12126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b="1" dirty="0"/>
              <a:t>高一新課綱課程說明</a:t>
            </a:r>
            <a:endParaRPr lang="en-US" altLang="zh-TW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4.</a:t>
            </a:r>
            <a:r>
              <a:rPr lang="zh-TW" altLang="en-US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畢業說明</a:t>
            </a:r>
          </a:p>
        </p:txBody>
      </p:sp>
    </p:spTree>
    <p:extLst>
      <p:ext uri="{BB962C8B-B14F-4D97-AF65-F5344CB8AC3E}">
        <p14:creationId xmlns:p14="http://schemas.microsoft.com/office/powerpoint/2010/main" val="182240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95D77-7679-4311-8D6E-C34E6F92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3600" b="1" dirty="0"/>
              <a:t>畢業條件與學分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588B9A7A-1F5B-4CC6-822A-1F7404565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933471"/>
              </p:ext>
            </p:extLst>
          </p:nvPr>
        </p:nvGraphicFramePr>
        <p:xfrm>
          <a:off x="1145240" y="1629000"/>
          <a:ext cx="9900000" cy="3780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1111984304"/>
                    </a:ext>
                  </a:extLst>
                </a:gridCol>
                <a:gridCol w="7380000">
                  <a:extLst>
                    <a:ext uri="{9D8B030D-6E8A-4147-A177-3AD203B41FA5}">
                      <a16:colId xmlns:a16="http://schemas.microsoft.com/office/drawing/2014/main" val="33158709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高一普科新生 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適用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課綱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45726" marB="45726" anchor="ctr"/>
                </a:tc>
                <a:extLst>
                  <a:ext uri="{0D108BD9-81ED-4DB2-BD59-A6C34878D82A}">
                    <a16:rowId xmlns:a16="http://schemas.microsoft.com/office/drawing/2014/main" val="1435977075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畢業證書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45726" marB="45726"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學分數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None/>
                      </a:pP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(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必修至少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學分，選修至少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b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每學年學業總平均成績及格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en-US" altLang="zh-TW" sz="24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修業期間德行評量之獎懲紀錄相抵後未滿三大過者。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45726" marB="45726" anchor="ctr"/>
                </a:tc>
                <a:extLst>
                  <a:ext uri="{0D108BD9-81ED-4DB2-BD59-A6C34878D82A}">
                    <a16:rowId xmlns:a16="http://schemas.microsoft.com/office/drawing/2014/main" val="91929808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修業證明書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未達畢業門檻，但已修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個畢業應修學分數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45726" marB="45726" anchor="ctr"/>
                </a:tc>
                <a:extLst>
                  <a:ext uri="{0D108BD9-81ED-4DB2-BD59-A6C34878D82A}">
                    <a16:rowId xmlns:a16="http://schemas.microsoft.com/office/drawing/2014/main" val="238403332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多念幾年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最多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+2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未達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45726" marB="45726" anchor="ctr"/>
                </a:tc>
                <a:extLst>
                  <a:ext uri="{0D108BD9-81ED-4DB2-BD59-A6C34878D82A}">
                    <a16:rowId xmlns:a16="http://schemas.microsoft.com/office/drawing/2014/main" val="2063651826"/>
                  </a:ext>
                </a:extLst>
              </a:tr>
            </a:tbl>
          </a:graphicData>
        </a:graphic>
      </p:graphicFrame>
      <p:sp>
        <p:nvSpPr>
          <p:cNvPr id="6" name="矩形 1">
            <a:extLst>
              <a:ext uri="{FF2B5EF4-FFF2-40B4-BE49-F238E27FC236}">
                <a16:creationId xmlns:a16="http://schemas.microsoft.com/office/drawing/2014/main" id="{D7E6BB90-C3DF-4D23-943F-7D5397A7A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240" y="5541781"/>
            <a:ext cx="989999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Arial" panose="020B0604020202020204" pitchFamily="34" charset="0"/>
              </a:rPr>
              <a:t>依據：</a:t>
            </a:r>
            <a:r>
              <a:rPr lang="en-US" altLang="zh-TW" sz="1800" dirty="0">
                <a:latin typeface="Arial" panose="020B0604020202020204" pitchFamily="34" charset="0"/>
              </a:rPr>
              <a:t>108</a:t>
            </a:r>
            <a:r>
              <a:rPr lang="zh-TW" altLang="en-US" sz="1800" dirty="0">
                <a:latin typeface="Arial" panose="020B0604020202020204" pitchFamily="34" charset="0"/>
              </a:rPr>
              <a:t>年</a:t>
            </a:r>
            <a:r>
              <a:rPr lang="en-US" altLang="zh-TW" sz="1800" dirty="0">
                <a:latin typeface="Arial" panose="020B0604020202020204" pitchFamily="34" charset="0"/>
              </a:rPr>
              <a:t>06</a:t>
            </a:r>
            <a:r>
              <a:rPr lang="zh-TW" altLang="en-US" sz="1800" dirty="0">
                <a:latin typeface="Arial" panose="020B0604020202020204" pitchFamily="34" charset="0"/>
              </a:rPr>
              <a:t>月</a:t>
            </a:r>
            <a:r>
              <a:rPr lang="en-US" altLang="zh-TW" sz="1800" dirty="0">
                <a:latin typeface="Arial" panose="020B0604020202020204" pitchFamily="34" charset="0"/>
              </a:rPr>
              <a:t>18</a:t>
            </a:r>
            <a:r>
              <a:rPr lang="zh-TW" altLang="en-US" sz="1800" dirty="0">
                <a:latin typeface="Arial" panose="020B0604020202020204" pitchFamily="34" charset="0"/>
              </a:rPr>
              <a:t>日公布之</a:t>
            </a:r>
            <a:r>
              <a:rPr lang="en-US" altLang="zh-TW" sz="1800" dirty="0">
                <a:latin typeface="Arial" panose="020B0604020202020204" pitchFamily="34" charset="0"/>
              </a:rPr>
              <a:t>【</a:t>
            </a:r>
            <a:r>
              <a:rPr lang="zh-TW" altLang="en-US" sz="1800" dirty="0">
                <a:latin typeface="Arial" panose="020B0604020202020204" pitchFamily="34" charset="0"/>
              </a:rPr>
              <a:t>高級中等學校學生學習評量辦法</a:t>
            </a:r>
            <a:r>
              <a:rPr lang="en-US" altLang="zh-TW" sz="1800" dirty="0">
                <a:latin typeface="Arial" panose="020B0604020202020204" pitchFamily="34" charset="0"/>
              </a:rPr>
              <a:t>】</a:t>
            </a:r>
            <a:r>
              <a:rPr lang="zh-TW" altLang="en-US" sz="1800" dirty="0">
                <a:latin typeface="Arial" panose="020B0604020202020204" pitchFamily="34" charset="0"/>
              </a:rPr>
              <a:t>、</a:t>
            </a:r>
            <a:br>
              <a:rPr lang="en-US" altLang="zh-TW" sz="1800" dirty="0">
                <a:latin typeface="Arial" panose="020B0604020202020204" pitchFamily="34" charset="0"/>
              </a:rPr>
            </a:br>
            <a:r>
              <a:rPr lang="en-US" altLang="zh-TW" sz="1800" dirty="0">
                <a:latin typeface="Arial" panose="020B0604020202020204" pitchFamily="34" charset="0"/>
              </a:rPr>
              <a:t>          【</a:t>
            </a:r>
            <a:r>
              <a:rPr lang="zh-TW" altLang="en-US" sz="1800" dirty="0">
                <a:latin typeface="Arial" panose="020B0604020202020204" pitchFamily="34" charset="0"/>
              </a:rPr>
              <a:t>十二年國民基本教育課程綱要</a:t>
            </a:r>
            <a:r>
              <a:rPr lang="en-US" altLang="zh-TW" sz="1800" dirty="0">
                <a:latin typeface="Arial" panose="020B0604020202020204" pitchFamily="34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4834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TW" altLang="en-US" sz="3600" b="1" dirty="0"/>
              <a:t>學分</a:t>
            </a:r>
            <a:r>
              <a:rPr lang="en-US" altLang="zh-TW" sz="3600" b="1" dirty="0"/>
              <a:t>&amp;</a:t>
            </a:r>
            <a:r>
              <a:rPr lang="zh-TW" altLang="en-US" sz="3600" b="1" dirty="0"/>
              <a:t>出勤</a:t>
            </a:r>
            <a:r>
              <a:rPr lang="en-US" altLang="zh-TW" sz="3600" b="1" dirty="0"/>
              <a:t>&amp;</a:t>
            </a:r>
            <a:r>
              <a:rPr lang="zh-TW" altLang="en-US" sz="3600" b="1" dirty="0"/>
              <a:t>成績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037667"/>
          </a:xfrm>
        </p:spPr>
        <p:txBody>
          <a:bodyPr rtlCol="0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高級中等學校實施</a:t>
            </a:r>
            <a:r>
              <a:rPr lang="zh-TW" altLang="en-US" sz="2600" b="1" u="sng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學年學分制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每學期每週修習 </a:t>
            </a: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節，每節上課 </a:t>
            </a: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 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 鐘，持續滿一學期或總修習節數達 </a:t>
            </a: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 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節課，為 </a:t>
            </a: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學分。學期學業成績達及格基準之科目，授予學分。</a:t>
            </a:r>
            <a:endParaRPr lang="en-US" altLang="zh-TW" sz="24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endParaRPr lang="en-US" altLang="zh-TW" sz="24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400" b="1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曠課</a:t>
            </a:r>
            <a:r>
              <a:rPr lang="zh-TW" altLang="en-US" sz="24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事假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之缺課節數合計達該科目全學期總修習節數</a:t>
            </a:r>
            <a:r>
              <a:rPr lang="zh-TW" altLang="en-US" sz="2400" b="1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三分之一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</a:t>
            </a:r>
            <a:r>
              <a:rPr lang="zh-TW" altLang="en-US" sz="2400" b="1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該科目學期學業成績以零分計算。</a:t>
            </a:r>
            <a:endParaRPr lang="en-US" altLang="zh-TW" sz="2400" b="1" dirty="0">
              <a:solidFill>
                <a:srgbClr val="99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高級中等學校學生學習評量辦法 第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r>
              <a:rPr lang="zh-TW" altLang="en-US" sz="24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無故連續未到校超過七日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，並經通知而未於期限內回校辦理請假、轉學或放棄學籍者，</a:t>
            </a:r>
            <a:r>
              <a:rPr lang="zh-TW" altLang="en-US" sz="24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視為休學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高級中等學校學生學籍管理辦法 第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5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/>
              <a:t>定期考試應依規定日程到校考試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037667"/>
          </a:xfrm>
        </p:spPr>
        <p:txBody>
          <a:bodyPr rtlCol="0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r>
              <a:rPr lang="zh-TW" altLang="en-US" sz="2600" b="1" u="sng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學期總成績  </a:t>
            </a:r>
            <a:r>
              <a:rPr lang="en-US" altLang="zh-TW" sz="2600" b="1" u="sng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  </a:t>
            </a:r>
            <a:r>
              <a:rPr lang="zh-TW" altLang="en-US" sz="2600" b="1" u="sng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定期考試成績 </a:t>
            </a:r>
            <a:r>
              <a:rPr lang="en-US" altLang="zh-TW" sz="2600" b="1" u="sng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60% +  </a:t>
            </a:r>
            <a:r>
              <a:rPr lang="zh-TW" altLang="en-US" sz="2600" b="1" u="sng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平時成績 </a:t>
            </a:r>
            <a:r>
              <a:rPr lang="en-US" altLang="zh-TW" sz="2600" b="1" u="sng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"/>
              <a:defRPr/>
            </a:pPr>
            <a:r>
              <a:rPr lang="zh-TW" altLang="en-US" sz="2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各次段考未經核准而缺考者，該次成績均以「零分」計算。</a:t>
            </a:r>
            <a:endParaRPr lang="en-US" altLang="zh-TW" sz="2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1. 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段考之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病假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，需開立</a:t>
            </a:r>
            <a:r>
              <a:rPr lang="zh-TW" altLang="en-US" sz="2400" b="1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公立醫院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400" b="1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醫師診斷證明書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，以供成績評量委</a:t>
            </a:r>
            <a:b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員會判斷成績計算方式。</a:t>
            </a: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2. 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經准病假之段考補考之成績採計方式，僅有</a:t>
            </a:r>
            <a:r>
              <a:rPr lang="zh-TW" altLang="en-US" sz="2400" b="1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「重病」之補考為原分</a:t>
            </a:r>
            <a:br>
              <a:rPr lang="en-US" altLang="zh-TW" sz="2400" b="1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 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重病之定義：住院、手術、法定傳染病等，依診斷證明之醫囑</a:t>
            </a:r>
            <a:b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為準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其餘</a:t>
            </a:r>
            <a:r>
              <a:rPr lang="zh-TW" altLang="en-US" sz="2400" b="1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一般病假之段考補考，成績均為「最高</a:t>
            </a:r>
            <a:r>
              <a:rPr lang="en-US" altLang="zh-TW" sz="2400" b="1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400" b="1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分」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經准假後</a:t>
            </a:r>
            <a:r>
              <a:rPr lang="zh-TW" altLang="en-US" sz="2400" b="1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應補考未補考，該次成績亦以「零分」計算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56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6319CB-B69A-42E9-8DF6-FFEE19C693CB}"/>
              </a:ext>
            </a:extLst>
          </p:cNvPr>
          <p:cNvSpPr/>
          <p:nvPr/>
        </p:nvSpPr>
        <p:spPr>
          <a:xfrm>
            <a:off x="994283" y="731427"/>
            <a:ext cx="8151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373737"/>
                </a:solidFill>
                <a:latin typeface="Arial" panose="020B0604020202020204" pitchFamily="34" charset="0"/>
              </a:rPr>
              <a:t>父母在孩子生涯探索時──放手、尊重與支持</a:t>
            </a:r>
            <a:endParaRPr lang="zh-TW" altLang="en-US" b="1" i="0" u="none" strike="noStrike" dirty="0">
              <a:solidFill>
                <a:srgbClr val="37373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0C4983-982F-4282-A630-1C7572992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83" y="1616075"/>
            <a:ext cx="510171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355600" indent="-355600">
              <a:spcBef>
                <a:spcPts val="0"/>
              </a:spcBef>
              <a:buBlip>
                <a:blip r:embed="rId2"/>
              </a:buBlip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我們需要練習「</a:t>
            </a:r>
            <a:r>
              <a:rPr lang="zh-TW" altLang="en-US" sz="20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放手給孩子成長！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355600" lvl="1" indent="-35560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有勇氣看著孩子犯錯、忍住幫忙的衝動！</a:t>
            </a:r>
          </a:p>
          <a:p>
            <a:pPr marL="355600" indent="-355600">
              <a:spcBef>
                <a:spcPts val="0"/>
              </a:spcBef>
              <a:buBlip>
                <a:blip r:embed="rId2"/>
              </a:buBlip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不能全都順著孩子的要求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lvl="1" indent="-355600">
              <a:spcBef>
                <a:spcPts val="0"/>
              </a:spcBef>
              <a:buFont typeface="微軟正黑體" panose="020B0604030504040204" pitchFamily="34" charset="-120"/>
              <a:buChar char="›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人性本懶，常會有三分鐘熱度問題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lvl="1" indent="-3556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當孩子犯懶，要鼓勵他、要求他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lvl="1" indent="-355600">
              <a:spcBef>
                <a:spcPts val="0"/>
              </a:spcBef>
              <a:buFont typeface="微軟正黑體" panose="020B0604030504040204" pitchFamily="34" charset="-120"/>
              <a:buChar char="›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面對困難挫折，人都會有逃跑衝動</a:t>
            </a:r>
          </a:p>
          <a:p>
            <a:pPr marL="355600" lvl="1" indent="-35560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當孩子想逃跑，要督促他、要推他一把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>
              <a:spcBef>
                <a:spcPts val="0"/>
              </a:spcBef>
              <a:buBlip>
                <a:blip r:embed="rId2"/>
              </a:buBlip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相信孩子，支持孩子，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也要</a:t>
            </a:r>
            <a:r>
              <a:rPr lang="zh-TW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要求孩子</a:t>
            </a:r>
            <a:endParaRPr lang="en-US" altLang="zh-TW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F6C8101-F14F-45F9-8431-0AEF01781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16075"/>
            <a:ext cx="510171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ebdings" panose="05030102010509060703" pitchFamily="18" charset="2"/>
              <a:buChar char="Y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希望普一和的孩子，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為自己負責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，勇於面對錯誤、承擔壓力、從挫折中成長！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ebdings" panose="05030102010509060703" pitchFamily="18" charset="2"/>
              <a:buChar char="Y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相信我們能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陪著孩子成長，成為孩子的意志力，督促孩子們前進！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0"/>
              </a:spcBef>
              <a:buClr>
                <a:srgbClr val="002060"/>
              </a:buClr>
              <a:buFont typeface="Webdings" panose="05030102010509060703" pitchFamily="18" charset="2"/>
              <a:buChar char="Y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期待普一和的孩子，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有高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EQ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，願意在能力許可內</a:t>
            </a:r>
            <a:r>
              <a:rPr lang="zh-TW" altLang="en-US" sz="24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服務人群、與人互助合作！</a:t>
            </a:r>
            <a:endParaRPr lang="en-US" altLang="zh-TW" sz="2400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熱情＋主動＋創造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74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173EDA-3A94-490F-A210-09F566329611}"/>
              </a:ext>
            </a:extLst>
          </p:cNvPr>
          <p:cNvSpPr/>
          <p:nvPr/>
        </p:nvSpPr>
        <p:spPr>
          <a:xfrm>
            <a:off x="1236000" y="1089000"/>
            <a:ext cx="9720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感謝您今天撥冗蒞臨！ </a:t>
            </a:r>
            <a:br>
              <a:rPr lang="en-US" altLang="zh-TW" sz="40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普一和仍需要您持續的關心與支持，</a:t>
            </a:r>
            <a:endParaRPr lang="zh-TW" altLang="en-US" sz="4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zh-TW" altLang="en-US" sz="4000" b="1" dirty="0">
                <a:solidFill>
                  <a:srgbClr val="990000"/>
                </a:solidFill>
                <a:latin typeface="微軟正黑體" pitchFamily="34" charset="-120"/>
                <a:ea typeface="微軟正黑體" pitchFamily="34" charset="-120"/>
              </a:rPr>
              <a:t>相信有了我們的鼓勵與支持，</a:t>
            </a:r>
            <a:endParaRPr lang="en-US" altLang="zh-TW" sz="4000" b="1" dirty="0">
              <a:solidFill>
                <a:srgbClr val="99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4000" b="1" dirty="0">
                <a:solidFill>
                  <a:srgbClr val="990000"/>
                </a:solidFill>
                <a:latin typeface="微軟正黑體" pitchFamily="34" charset="-120"/>
                <a:ea typeface="微軟正黑體" pitchFamily="34" charset="-120"/>
              </a:rPr>
              <a:t>孩子在學習路上，必不會感覺孤單！</a:t>
            </a:r>
            <a:endParaRPr lang="en-US" altLang="zh-TW" sz="4000" b="1" dirty="0">
              <a:solidFill>
                <a:srgbClr val="99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4000" b="1" dirty="0">
                <a:solidFill>
                  <a:srgbClr val="990000"/>
                </a:solidFill>
                <a:latin typeface="微軟正黑體" pitchFamily="34" charset="-120"/>
                <a:ea typeface="微軟正黑體" pitchFamily="34" charset="-120"/>
              </a:rPr>
              <a:t>再次謝謝您今日的參與</a:t>
            </a:r>
            <a:r>
              <a:rPr lang="zh-TW" altLang="en-US" sz="4000" b="1" dirty="0">
                <a:solidFill>
                  <a:srgbClr val="990000"/>
                </a:solidFill>
                <a:latin typeface="微軟正黑體" pitchFamily="34" charset="-120"/>
                <a:ea typeface="微軟正黑體" pitchFamily="34" charset="-120"/>
                <a:sym typeface="Webdings" panose="05030102010509060703" pitchFamily="18" charset="2"/>
              </a:rPr>
              <a:t></a:t>
            </a:r>
            <a:endParaRPr lang="en-US" altLang="zh-TW" sz="4000" b="1" dirty="0">
              <a:solidFill>
                <a:srgbClr val="990000"/>
              </a:solidFill>
              <a:latin typeface="微軟正黑體" pitchFamily="34" charset="-120"/>
              <a:ea typeface="微軟正黑體" pitchFamily="34" charset="-120"/>
              <a:sym typeface="Webdings" panose="05030102010509060703" pitchFamily="18" charset="2"/>
            </a:endParaRPr>
          </a:p>
          <a:p>
            <a:pPr>
              <a:defRPr/>
            </a:pPr>
            <a:endParaRPr lang="en-US" altLang="zh-TW" sz="4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sym typeface="Webdings" panose="05030102010509060703" pitchFamily="18" charset="2"/>
            </a:endParaRPr>
          </a:p>
          <a:p>
            <a:pPr>
              <a:defRPr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煩請協助填寫學校日家長回饋單</a:t>
            </a:r>
            <a:endParaRPr lang="en-US" altLang="zh-TW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8EE6278-58CE-4A2C-B565-AB684216B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406" y="3899211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4A61FA-6B3A-4F61-9F7C-8F9A1F13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/>
              <a:t>學生參與服務性社團或團隊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含編制外</a:t>
            </a:r>
            <a:r>
              <a:rPr lang="en-US" altLang="zh-TW" sz="3600" b="1" dirty="0"/>
              <a:t>)</a:t>
            </a:r>
            <a:endParaRPr lang="zh-TW" altLang="en-US" sz="3600" b="1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BD23D9D-54C3-467A-BB0A-EE014E348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88153"/>
              </p:ext>
            </p:extLst>
          </p:nvPr>
        </p:nvGraphicFramePr>
        <p:xfrm>
          <a:off x="587241" y="1381800"/>
          <a:ext cx="11016000" cy="540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56442454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835784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9189414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3033189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8352767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59355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397833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5630509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4353563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</a:t>
                      </a:r>
                    </a:p>
                  </a:txBody>
                  <a:tcPr marL="91434" marR="91434" marT="45709" marB="45709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</a:p>
                  </a:txBody>
                  <a:tcPr marL="91434" marR="91434" marT="45709" marB="45709" anchor="ctr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</a:t>
                      </a:r>
                    </a:p>
                  </a:txBody>
                  <a:tcPr marL="91434" marR="91434" marT="45709" marB="45709"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</a:p>
                  </a:txBody>
                  <a:tcPr marL="91434" marR="91434" marT="45709" marB="45709" anchor="ctr"/>
                </a:tc>
                <a:tc hMerge="1"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5204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rgbClr val="993300"/>
                          </a:solidFill>
                        </a:rPr>
                        <a:t>班聯會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曾愉忻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洪珮熏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曹幸蓁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林家君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200" b="1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社聯會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陳育嫻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蕭孜芸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葉鎮年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6285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zh-TW" altLang="en-US" sz="2200" b="1" dirty="0">
                        <a:solidFill>
                          <a:srgbClr val="9933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蔡亞澄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吳品萱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王郡佑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蔡承燁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200" b="1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春暉社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曾愉忻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洪珮熏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呂可茵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2591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zh-TW" altLang="en-US" sz="2200" b="1" dirty="0">
                        <a:solidFill>
                          <a:srgbClr val="9933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黃宗凱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曾偊宸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謝鼎綸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200" b="1" kern="1200" dirty="0">
                        <a:solidFill>
                          <a:srgbClr val="99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涂恩頤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陳禹潔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李育豪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95272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rgbClr val="993300"/>
                          </a:solidFill>
                        </a:rPr>
                        <a:t>糾察隊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曹幸蓁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黃宗凱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王彥中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曾偊宸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200" b="1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忠孝扶少團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蕭孜芸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吳品萱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來哲宇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63837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rgbClr val="993300"/>
                          </a:solidFill>
                        </a:rPr>
                        <a:t>交通服務隊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張家禎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蕭語沁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陳育嫻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蕭孜芸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TEDx</a:t>
                      </a:r>
                      <a:endParaRPr lang="zh-TW" altLang="en-US" sz="2200" b="1" kern="1200" dirty="0">
                        <a:solidFill>
                          <a:srgbClr val="99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王彥中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2612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rgbClr val="993300"/>
                          </a:solidFill>
                        </a:rPr>
                        <a:t>交通車車長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陳尚函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林家君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陳佳宏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翁梓嘉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b="1" kern="1200" dirty="0" err="1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FRC</a:t>
                      </a:r>
                      <a:r>
                        <a:rPr lang="zh-TW" altLang="en-US" sz="2200" b="1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團隊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陳奕宏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2098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rgbClr val="993300"/>
                          </a:solidFill>
                        </a:rPr>
                        <a:t>學務處工讀生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曾偊宸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張峻晨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沈子瑜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林塏荃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200" b="1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*大傳社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涂恩頤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200" b="1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*攝影社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沈子瑜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2952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rgbClr val="993300"/>
                          </a:solidFill>
                        </a:rPr>
                        <a:t>*康輔社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曹幸蓁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劉以樂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黃宗凱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葉鎮年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200" b="1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*管樂團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黃懷緣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200" b="1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弦樂團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陳禹潔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343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rgbClr val="993300"/>
                          </a:solidFill>
                        </a:rPr>
                        <a:t>整潔評分員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陳佳宏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*啦啦隊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陳佳宏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221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0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574711-2AAD-4A09-8F97-337DAC46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/>
              <a:t>學科教師群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BAA1D5-80C1-4AAA-824C-0C97C8B17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defTabSz="863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tabLst>
                <a:tab pos="6367463" algn="l"/>
              </a:tabLst>
              <a:defRPr/>
            </a:pP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國文科：吳俊樺老師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（分機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74606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 [現普二孝導師]</a:t>
            </a:r>
          </a:p>
          <a:p>
            <a:pPr marL="457200" indent="-457200" defTabSz="863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英文科：吳美慧老師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（分機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74604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 [現普三忠導師]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defTabSz="863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數學科：張惠芳老師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（分機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74306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defTabSz="863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化學科：江維恁老師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（分機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74507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 [現普二義導師]</a:t>
            </a:r>
          </a:p>
          <a:p>
            <a:pPr marL="457200" indent="-457200" defTabSz="863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生物科：陳婉勻老師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（分機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74605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 [現普二仁導師]</a:t>
            </a:r>
          </a:p>
          <a:p>
            <a:pPr marL="457200" indent="-457200" defTabSz="863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歷史科：郭銓森老師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（分機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defTabSz="863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公民科：徐裕勛老師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（分機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74406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 [現普一實導師]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defTabSz="863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校本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科學方法導論：</a:t>
            </a: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蔡宗廷老師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（分機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151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67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87BC14-1A7B-4AF2-B99C-0D97069B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3600" b="1" dirty="0"/>
              <a:t>112 </a:t>
            </a:r>
            <a:r>
              <a:rPr lang="zh-TW" altLang="en-US" sz="3600" b="1" dirty="0"/>
              <a:t>學年作息與課程時數安排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228552F-A4AA-46A7-B074-40A10E2EF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679062"/>
              </p:ext>
            </p:extLst>
          </p:nvPr>
        </p:nvGraphicFramePr>
        <p:xfrm>
          <a:off x="1055241" y="1432560"/>
          <a:ext cx="10080000" cy="506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6404531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100383575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76950005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9318555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時間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時間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11444117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07:30-08:00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自主學習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英聽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朝會升旗</a:t>
                      </a:r>
                      <a:endParaRPr kumimoji="1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13:30-14:20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第五節</a:t>
                      </a: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14243875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08:00-08:10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課間休息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14:20-14:30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課間休息</a:t>
                      </a: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32770687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08:10-09:00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第一節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14:30-15:20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第六節</a:t>
                      </a: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37864653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09:00-09:20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課間休息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zh-TW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環境整理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15:20-15:40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課間休息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zh-TW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環境整理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10291901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09:20-10:10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第二節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15:40-16:30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第七節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19588187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10:10-10:20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課間休息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16:30-16:40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課間休息</a:t>
                      </a: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24047614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10:20-11:10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第三節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16:40-17:30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第八節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14954077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11:10-11:20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課間休息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17:40-18:30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晚餐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運動時間</a:t>
                      </a: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20710948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11:20-12:10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第四節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18:40-19:30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第九節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20599740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12:10-12:50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午餐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zh-TW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環境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維護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19:30-19:35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課間休息</a:t>
                      </a: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17653401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12:50-13:20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午休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19:35-20:25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第十節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3025736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13:20-13:30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課間休息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20:25-20:35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課間休息、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高二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含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以下學生放學</a:t>
                      </a: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38098933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600" dirty="0"/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600" dirty="0"/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20:35-21:25</a:t>
                      </a:r>
                    </a:p>
                  </a:txBody>
                  <a:tcPr marL="91447" marR="91447"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第十一節</a:t>
                      </a:r>
                    </a:p>
                  </a:txBody>
                  <a:tcPr marL="91447" marR="91447" marT="45740" marB="45740" anchor="ctr" horzOverflow="overflow"/>
                </a:tc>
                <a:extLst>
                  <a:ext uri="{0D108BD9-81ED-4DB2-BD59-A6C34878D82A}">
                    <a16:rowId xmlns:a16="http://schemas.microsoft.com/office/drawing/2014/main" val="167843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7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BB16C4-D9D3-44DD-90B4-ED54AC45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3600" b="1" dirty="0"/>
              <a:t>早讀、朝會規劃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E3892AE-DB23-433F-B7B1-22C2762D8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337503"/>
              </p:ext>
            </p:extLst>
          </p:nvPr>
        </p:nvGraphicFramePr>
        <p:xfrm>
          <a:off x="1104900" y="1586653"/>
          <a:ext cx="9982200" cy="4680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3522706501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3337553241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4169541244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185546966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980859384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3540746573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星期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一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二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三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四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五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955285019"/>
                  </a:ext>
                </a:extLst>
              </a:tr>
              <a:tr h="360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劃</a:t>
                      </a:r>
                      <a:endParaRPr kumimoji="1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英聽</a:t>
                      </a:r>
                      <a:endParaRPr kumimoji="1" lang="en-US" altLang="zh-TW" sz="3600" b="1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空中英語教室</a:t>
                      </a:r>
                      <a:endParaRPr kumimoji="1" lang="en-US" altLang="zh-TW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納入段考</a:t>
                      </a:r>
                      <a:br>
                        <a:rPr kumimoji="1" lang="en-US" altLang="zh-TW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</a:br>
                      <a:r>
                        <a:rPr kumimoji="1" lang="zh-TW" altLang="en-US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命題</a:t>
                      </a:r>
                      <a:r>
                        <a:rPr kumimoji="1" lang="en-US" altLang="zh-TW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/</a:t>
                      </a:r>
                      <a:r>
                        <a:rPr kumimoji="1" lang="zh-TW" altLang="en-US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英文學期成績</a:t>
                      </a:r>
                      <a:endParaRPr kumimoji="1" lang="zh-TW" altLang="en-US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早</a:t>
                      </a:r>
                      <a:endParaRPr kumimoji="1" lang="en-US" altLang="zh-TW" sz="3600" b="1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安</a:t>
                      </a:r>
                      <a:endParaRPr kumimoji="1" lang="en-US" altLang="zh-TW" sz="3600" b="1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悅</a:t>
                      </a:r>
                      <a:endParaRPr kumimoji="1" lang="en-US" altLang="zh-TW" sz="3600" b="1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讀</a:t>
                      </a:r>
                      <a:endParaRPr kumimoji="1" lang="zh-TW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旗</a:t>
                      </a:r>
                      <a:endParaRPr kumimoji="1" lang="en-US" altLang="zh-TW" sz="3600" b="1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07:30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制服日</a:t>
                      </a: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英聽</a:t>
                      </a:r>
                      <a:endParaRPr kumimoji="1" lang="en-US" altLang="zh-TW" sz="3600" b="1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空中英語教室</a:t>
                      </a:r>
                      <a:endParaRPr kumimoji="1" lang="en-US" altLang="zh-TW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納入段考</a:t>
                      </a:r>
                      <a:br>
                        <a:rPr kumimoji="1" lang="en-US" altLang="zh-TW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</a:br>
                      <a:r>
                        <a:rPr kumimoji="1" lang="zh-TW" altLang="en-US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命題</a:t>
                      </a:r>
                      <a:r>
                        <a:rPr kumimoji="1" lang="en-US" altLang="zh-TW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/</a:t>
                      </a:r>
                      <a:r>
                        <a:rPr kumimoji="1" lang="zh-TW" altLang="en-US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英文學期成績</a:t>
                      </a:r>
                      <a:endParaRPr kumimoji="1" lang="zh-TW" altLang="en-US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自</a:t>
                      </a:r>
                      <a:endParaRPr kumimoji="1" lang="en-US" altLang="zh-TW" sz="320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習</a:t>
                      </a:r>
                      <a:endParaRPr kumimoji="1" lang="en-US" altLang="zh-TW" sz="320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每日數學*</a:t>
                      </a:r>
                      <a:r>
                        <a:rPr kumimoji="1" lang="en-US" altLang="zh-TW" sz="2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1436" marR="91436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09947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2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51AAE9-B10D-4DFF-983A-62E76F34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3600" b="1" dirty="0"/>
              <a:t>夜間課程規劃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4A76FDC1-7BA9-4EB7-92FC-AC509AF4A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925028"/>
              </p:ext>
            </p:extLst>
          </p:nvPr>
        </p:nvGraphicFramePr>
        <p:xfrm>
          <a:off x="1104900" y="1600200"/>
          <a:ext cx="9982200" cy="4860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447273098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3376716521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3263724350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512702564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72810680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412658267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星期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一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二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三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四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五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3248359610"/>
                  </a:ext>
                </a:extLst>
              </a:tr>
              <a:tr h="270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夜</a:t>
                      </a:r>
                      <a:endParaRPr kumimoji="1" lang="en-US" altLang="zh-TW" sz="3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劃</a:t>
                      </a:r>
                      <a:endParaRPr kumimoji="1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電腦輔助設計</a:t>
                      </a:r>
                      <a:r>
                        <a:rPr kumimoji="1" lang="en-US" altLang="zh-TW" sz="2000" u="none" strike="noStrike" kern="1200" cap="none" normalizeH="0" baseline="0" dirty="0" err="1">
                          <a:ln>
                            <a:noFill/>
                          </a:ln>
                          <a:effectLst/>
                        </a:rPr>
                        <a:t>FRC</a:t>
                      </a:r>
                      <a:endParaRPr kumimoji="1" lang="en-US" altLang="zh-TW" sz="200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＋</a:t>
                      </a:r>
                      <a:endParaRPr kumimoji="1" lang="en-US" altLang="zh-TW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閱覽室</a:t>
                      </a:r>
                      <a:endParaRPr kumimoji="1" lang="en-US" altLang="zh-TW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自習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第二外語</a:t>
                      </a:r>
                      <a:endParaRPr kumimoji="1" lang="en-US" altLang="zh-TW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＋</a:t>
                      </a:r>
                      <a:endParaRPr kumimoji="1" lang="en-US" altLang="zh-TW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教室</a:t>
                      </a:r>
                      <a:endParaRPr kumimoji="1" lang="en-US" altLang="zh-TW" sz="2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自習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英檢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＋</a:t>
                      </a:r>
                      <a:endParaRPr kumimoji="1" lang="en-US" altLang="zh-TW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科學培訓</a:t>
                      </a:r>
                      <a:endParaRPr kumimoji="1" lang="en-US" altLang="zh-TW" sz="200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＋</a:t>
                      </a:r>
                      <a:endParaRPr kumimoji="1" lang="en-US" altLang="zh-TW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教室</a:t>
                      </a:r>
                      <a:endParaRPr kumimoji="1" lang="en-US" altLang="zh-TW" sz="2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自習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238740378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留校</a:t>
                      </a:r>
                      <a:endParaRPr kumimoji="1" lang="en-US" altLang="zh-TW" sz="2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人數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kern="1200" cap="none" normalizeH="0" baseline="0" dirty="0" err="1">
                          <a:ln>
                            <a:noFill/>
                          </a:ln>
                          <a:effectLst/>
                        </a:rPr>
                        <a:t>FRC1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日語</a:t>
                      </a: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MCI</a:t>
                      </a:r>
                      <a:r>
                        <a:rPr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雙聯課程</a:t>
                      </a:r>
                      <a:r>
                        <a:rPr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zh-TW" altLang="en-US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中級英檢</a:t>
                      </a: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生物</a:t>
                      </a: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羽球</a:t>
                      </a: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競技啦啦隊</a:t>
                      </a:r>
                      <a:r>
                        <a:rPr kumimoji="1" lang="en-US" altLang="zh-TW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2179271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3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51AAE9-B10D-4DFF-983A-62E76F34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3600" b="1" dirty="0"/>
              <a:t>11201</a:t>
            </a:r>
            <a:r>
              <a:rPr lang="zh-TW" altLang="en-US" sz="3600" b="1" dirty="0"/>
              <a:t>多元選修課程班級統計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4A76FDC1-7BA9-4EB7-92FC-AC509AF4A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128398"/>
              </p:ext>
            </p:extLst>
          </p:nvPr>
        </p:nvGraphicFramePr>
        <p:xfrm>
          <a:off x="1104900" y="1617133"/>
          <a:ext cx="9972000" cy="4896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72000">
                  <a:extLst>
                    <a:ext uri="{9D8B030D-6E8A-4147-A177-3AD203B41FA5}">
                      <a16:colId xmlns:a16="http://schemas.microsoft.com/office/drawing/2014/main" val="244727309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7671652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7281068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10711456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3536576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2658267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課程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人數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課程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人數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課程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人數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6" marR="91436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324835961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日語</a:t>
                      </a: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一</a:t>
                      </a: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程式設計</a:t>
                      </a: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-C</a:t>
                      </a: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語言</a:t>
                      </a: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二</a:t>
                      </a: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思考力培育課程</a:t>
                      </a:r>
                      <a:endParaRPr kumimoji="1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</a:rPr>
                        <a:t>7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238740378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韓語</a:t>
                      </a: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一</a:t>
                      </a: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zh-TW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應用化學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醫藥領域概論</a:t>
                      </a:r>
                      <a:endParaRPr kumimoji="1" lang="zh-TW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26890612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英文口說與批判性思考</a:t>
                      </a:r>
                      <a:endParaRPr lang="zh-TW" altLang="en-US" b="0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b="0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建築設計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214241583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網路學習與電子競技</a:t>
                      </a: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自我領導力訓練探究</a:t>
                      </a:r>
                      <a:endParaRPr lang="zh-TW" altLang="en-US" b="0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b="0" dirty="0"/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351723199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多媒體音樂概論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217927141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法律與秩序</a:t>
                      </a: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一</a:t>
                      </a: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8244029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金融知識概論</a:t>
                      </a: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691" marB="45691" anchor="ctr" horzOverflow="overflow"/>
                </a:tc>
                <a:extLst>
                  <a:ext uri="{0D108BD9-81ED-4DB2-BD59-A6C34878D82A}">
                    <a16:rowId xmlns:a16="http://schemas.microsoft.com/office/drawing/2014/main" val="3425317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9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0977_TF03431380_Win32" id="{B0B3E1EB-742D-4E6B-8D37-75DB277F5488}" vid="{C5AAC86B-5001-416E-8FA6-7D68F72683B0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</Template>
  <TotalTime>537</TotalTime>
  <Words>2163</Words>
  <Application>Microsoft Office PowerPoint</Application>
  <PresentationFormat>寬螢幕</PresentationFormat>
  <Paragraphs>457</Paragraphs>
  <Slides>39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50" baseType="lpstr">
      <vt:lpstr>Microsoft JhengHei UI</vt:lpstr>
      <vt:lpstr>微軟正黑體</vt:lpstr>
      <vt:lpstr>新細明體</vt:lpstr>
      <vt:lpstr>標楷體</vt:lpstr>
      <vt:lpstr>Arial</vt:lpstr>
      <vt:lpstr>Calibri</vt:lpstr>
      <vt:lpstr>Euphemia</vt:lpstr>
      <vt:lpstr>Times New Roman</vt:lpstr>
      <vt:lpstr>Webdings</vt:lpstr>
      <vt:lpstr>Wingdings</vt:lpstr>
      <vt:lpstr>學術文獻 16x9</vt:lpstr>
      <vt:lpstr>和情和理~普一和</vt:lpstr>
      <vt:lpstr>學校日時程表</vt:lpstr>
      <vt:lpstr>分享榮耀</vt:lpstr>
      <vt:lpstr>學生參與服務性社團或團隊(含編制外)</vt:lpstr>
      <vt:lpstr>學科教師群</vt:lpstr>
      <vt:lpstr>112 學年作息與課程時數安排</vt:lpstr>
      <vt:lpstr>早讀、朝會規劃</vt:lpstr>
      <vt:lpstr>夜間課程規劃</vt:lpstr>
      <vt:lpstr>11201多元選修課程班級統計</vt:lpstr>
      <vt:lpstr>11202多元選修課程班級統計</vt:lpstr>
      <vt:lpstr>重要行事曆</vt:lpstr>
      <vt:lpstr>請假規定</vt:lpstr>
      <vt:lpstr>高一新課綱課程說明</vt:lpstr>
      <vt:lpstr>成績計算</vt:lpstr>
      <vt:lpstr>成績計算(加權)</vt:lpstr>
      <vt:lpstr>編班辦法</vt:lpstr>
      <vt:lpstr>高一新課綱課程說明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高一新課綱課程說明</vt:lpstr>
      <vt:lpstr>PowerPoint 簡報</vt:lpstr>
      <vt:lpstr>PowerPoint 簡報</vt:lpstr>
      <vt:lpstr>PowerPoint 簡報</vt:lpstr>
      <vt:lpstr>PowerPoint 簡報</vt:lpstr>
      <vt:lpstr>PowerPoint 簡報</vt:lpstr>
      <vt:lpstr>高一新課綱課程說明</vt:lpstr>
      <vt:lpstr>畢業條件與學分</vt:lpstr>
      <vt:lpstr>學分&amp;出勤&amp;成績</vt:lpstr>
      <vt:lpstr>定期考試應依規定日程到校考試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和情和理~普一和</dc:title>
  <dc:creator>chf</dc:creator>
  <cp:lastModifiedBy>chf</cp:lastModifiedBy>
  <cp:revision>43</cp:revision>
  <dcterms:created xsi:type="dcterms:W3CDTF">2024-02-19T11:14:08Z</dcterms:created>
  <dcterms:modified xsi:type="dcterms:W3CDTF">2024-02-23T05:24:05Z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