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55BA-893B-48A4-980C-C5B3DE7B3B05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BDF1-1512-4D64-99BC-8750059B5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739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55BA-893B-48A4-980C-C5B3DE7B3B05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BDF1-1512-4D64-99BC-8750059B5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90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55BA-893B-48A4-980C-C5B3DE7B3B05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BDF1-1512-4D64-99BC-8750059B5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650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55BA-893B-48A4-980C-C5B3DE7B3B05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BDF1-1512-4D64-99BC-8750059B5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78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55BA-893B-48A4-980C-C5B3DE7B3B05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BDF1-1512-4D64-99BC-8750059B5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057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55BA-893B-48A4-980C-C5B3DE7B3B05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BDF1-1512-4D64-99BC-8750059B5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660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55BA-893B-48A4-980C-C5B3DE7B3B05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BDF1-1512-4D64-99BC-8750059B5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81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55BA-893B-48A4-980C-C5B3DE7B3B05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BDF1-1512-4D64-99BC-8750059B5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340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55BA-893B-48A4-980C-C5B3DE7B3B05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BDF1-1512-4D64-99BC-8750059B5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036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55BA-893B-48A4-980C-C5B3DE7B3B05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BDF1-1512-4D64-99BC-8750059B5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558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55BA-893B-48A4-980C-C5B3DE7B3B05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BDF1-1512-4D64-99BC-8750059B5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22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455BA-893B-48A4-980C-C5B3DE7B3B05}" type="datetimeFigureOut">
              <a:rPr lang="zh-TW" altLang="en-US" smtClean="0"/>
              <a:t>2023/10/14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DBDF1-1512-4D64-99BC-8750059B5D7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32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927227" y="4272677"/>
            <a:ext cx="59992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華康方圓體W7" panose="040B0709000000000000" pitchFamily="81" charset="-120"/>
                <a:ea typeface="華康方圓體W7" panose="040B0709000000000000" pitchFamily="81" charset="-120"/>
              </a:rPr>
              <a:t>考科</a:t>
            </a:r>
            <a:r>
              <a:rPr lang="zh-TW" altLang="en-US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方圓體W7" panose="040B0709000000000000" pitchFamily="81" charset="-120"/>
                <a:ea typeface="華康方圓體W7" panose="040B0709000000000000" pitchFamily="81" charset="-120"/>
              </a:rPr>
              <a:t>前五分鐘</a:t>
            </a:r>
            <a:r>
              <a:rPr lang="zh-TW" altLang="en-US" sz="2400" b="1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華康方圓體W7" panose="040B0709000000000000" pitchFamily="81" charset="-120"/>
                <a:ea typeface="華康方圓體W7" panose="040B0709000000000000" pitchFamily="81" charset="-120"/>
              </a:rPr>
              <a:t>就定位</a:t>
            </a:r>
            <a:r>
              <a:rPr lang="en-US" altLang="zh-TW" sz="2400" b="1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華康方圓體W7" panose="040B0709000000000000" pitchFamily="81" charset="-120"/>
                <a:ea typeface="華康方圓體W7" panose="040B0709000000000000" pitchFamily="81" charset="-120"/>
              </a:rPr>
              <a:t>!</a:t>
            </a:r>
          </a:p>
          <a:p>
            <a:r>
              <a:rPr lang="zh-TW" altLang="en-US" sz="2400" dirty="0" smtClean="0">
                <a:solidFill>
                  <a:srgbClr val="FF000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誠實</a:t>
            </a:r>
            <a:r>
              <a:rPr lang="zh-TW" altLang="en-US" sz="24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為上、</a:t>
            </a:r>
            <a:r>
              <a:rPr lang="zh-TW" altLang="en-US" sz="2400" dirty="0" smtClean="0">
                <a:solidFill>
                  <a:srgbClr val="FF000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細心</a:t>
            </a:r>
            <a:r>
              <a:rPr lang="zh-TW" altLang="en-US" sz="24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為要</a:t>
            </a:r>
            <a:endParaRPr lang="en-US" altLang="zh-TW" sz="2400" dirty="0" smtClean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en-US" sz="24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前後、排尾收拿卷注意</a:t>
            </a:r>
            <a:r>
              <a:rPr lang="zh-TW" altLang="en-US" sz="2400" dirty="0" smtClean="0">
                <a:solidFill>
                  <a:srgbClr val="FF000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禮貌</a:t>
            </a:r>
            <a:endParaRPr lang="en-US" altLang="zh-TW" sz="2400" dirty="0" smtClean="0">
              <a:solidFill>
                <a:srgbClr val="FF0000"/>
              </a:solidFill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en-US" sz="24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注意檢查</a:t>
            </a:r>
            <a:r>
              <a:rPr lang="zh-TW" altLang="en-US" sz="2400" dirty="0" smtClean="0">
                <a:solidFill>
                  <a:srgbClr val="00B0F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班級、姓名、座號</a:t>
            </a:r>
            <a:endParaRPr lang="en-US" altLang="zh-TW" sz="2400" dirty="0" smtClean="0">
              <a:solidFill>
                <a:srgbClr val="00B0F0"/>
              </a:solidFill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en-US" sz="24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請監考老師記得在</a:t>
            </a:r>
            <a:r>
              <a:rPr lang="zh-TW" altLang="en-US" sz="2400" dirty="0">
                <a:solidFill>
                  <a:srgbClr val="00B0F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教室日誌</a:t>
            </a:r>
            <a:r>
              <a:rPr lang="zh-TW" altLang="en-US" sz="24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和</a:t>
            </a:r>
            <a:r>
              <a:rPr lang="zh-TW" altLang="en-US" sz="2400" dirty="0">
                <a:solidFill>
                  <a:srgbClr val="00B0F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點名板</a:t>
            </a:r>
            <a:r>
              <a:rPr lang="zh-TW" altLang="en-US" sz="24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上</a:t>
            </a:r>
            <a:r>
              <a:rPr lang="zh-TW" altLang="en-US" sz="2400" dirty="0" smtClean="0">
                <a:solidFill>
                  <a:srgbClr val="FF000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簽名，謝謝您</a:t>
            </a:r>
            <a:endParaRPr lang="en-US" altLang="zh-TW" sz="2400" dirty="0" smtClean="0">
              <a:solidFill>
                <a:srgbClr val="FF0000"/>
              </a:solidFill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609749"/>
              </p:ext>
            </p:extLst>
          </p:nvPr>
        </p:nvGraphicFramePr>
        <p:xfrm>
          <a:off x="270205" y="345370"/>
          <a:ext cx="5300534" cy="60554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2938294">
                  <a:extLst>
                    <a:ext uri="{9D8B030D-6E8A-4147-A177-3AD203B41FA5}">
                      <a16:colId xmlns:a16="http://schemas.microsoft.com/office/drawing/2014/main" val="1546263807"/>
                    </a:ext>
                  </a:extLst>
                </a:gridCol>
                <a:gridCol w="2362240">
                  <a:extLst>
                    <a:ext uri="{9D8B030D-6E8A-4147-A177-3AD203B41FA5}">
                      <a16:colId xmlns:a16="http://schemas.microsoft.com/office/drawing/2014/main" val="690125362"/>
                    </a:ext>
                  </a:extLst>
                </a:gridCol>
              </a:tblGrid>
              <a:tr h="60554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10/17</a:t>
                      </a:r>
                      <a:r>
                        <a:rPr lang="zh-TW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（</a:t>
                      </a:r>
                      <a:r>
                        <a:rPr lang="zh-TW" alt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二</a:t>
                      </a:r>
                      <a:r>
                        <a:rPr lang="zh-TW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）</a:t>
                      </a:r>
                      <a:endParaRPr lang="zh-TW" sz="3600" kern="100" dirty="0">
                        <a:solidFill>
                          <a:schemeClr val="bg1"/>
                        </a:solidFill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1958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08:20-09:20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公民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4650033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09:40-10:40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自習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987610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11:00-12:00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國文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3751401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13:30-14:30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英檢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7493638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14:40-15:20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自習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004528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15:30-16:30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歷史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1973422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16:30-16:50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打掃</a:t>
                      </a: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95447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16:50-17:30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導師時間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5868121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17:30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solidFill>
                            <a:schemeClr val="tx1"/>
                          </a:solidFill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  <a:cs typeface="+mn-cs"/>
                        </a:rPr>
                        <a:t>放學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972877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226358"/>
              </p:ext>
            </p:extLst>
          </p:nvPr>
        </p:nvGraphicFramePr>
        <p:xfrm>
          <a:off x="5927227" y="345370"/>
          <a:ext cx="5791809" cy="3923609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801943">
                  <a:extLst>
                    <a:ext uri="{9D8B030D-6E8A-4147-A177-3AD203B41FA5}">
                      <a16:colId xmlns:a16="http://schemas.microsoft.com/office/drawing/2014/main" val="1582793056"/>
                    </a:ext>
                  </a:extLst>
                </a:gridCol>
                <a:gridCol w="712838">
                  <a:extLst>
                    <a:ext uri="{9D8B030D-6E8A-4147-A177-3AD203B41FA5}">
                      <a16:colId xmlns:a16="http://schemas.microsoft.com/office/drawing/2014/main" val="2222173386"/>
                    </a:ext>
                  </a:extLst>
                </a:gridCol>
                <a:gridCol w="712838">
                  <a:extLst>
                    <a:ext uri="{9D8B030D-6E8A-4147-A177-3AD203B41FA5}">
                      <a16:colId xmlns:a16="http://schemas.microsoft.com/office/drawing/2014/main" val="1220178158"/>
                    </a:ext>
                  </a:extLst>
                </a:gridCol>
                <a:gridCol w="712838">
                  <a:extLst>
                    <a:ext uri="{9D8B030D-6E8A-4147-A177-3AD203B41FA5}">
                      <a16:colId xmlns:a16="http://schemas.microsoft.com/office/drawing/2014/main" val="3991120166"/>
                    </a:ext>
                  </a:extLst>
                </a:gridCol>
                <a:gridCol w="712838">
                  <a:extLst>
                    <a:ext uri="{9D8B030D-6E8A-4147-A177-3AD203B41FA5}">
                      <a16:colId xmlns:a16="http://schemas.microsoft.com/office/drawing/2014/main" val="1687330195"/>
                    </a:ext>
                  </a:extLst>
                </a:gridCol>
                <a:gridCol w="712838">
                  <a:extLst>
                    <a:ext uri="{9D8B030D-6E8A-4147-A177-3AD203B41FA5}">
                      <a16:colId xmlns:a16="http://schemas.microsoft.com/office/drawing/2014/main" val="3260723252"/>
                    </a:ext>
                  </a:extLst>
                </a:gridCol>
                <a:gridCol w="712838">
                  <a:extLst>
                    <a:ext uri="{9D8B030D-6E8A-4147-A177-3AD203B41FA5}">
                      <a16:colId xmlns:a16="http://schemas.microsoft.com/office/drawing/2014/main" val="3656546881"/>
                    </a:ext>
                  </a:extLst>
                </a:gridCol>
                <a:gridCol w="712838">
                  <a:extLst>
                    <a:ext uri="{9D8B030D-6E8A-4147-A177-3AD203B41FA5}">
                      <a16:colId xmlns:a16="http://schemas.microsoft.com/office/drawing/2014/main" val="2057121197"/>
                    </a:ext>
                  </a:extLst>
                </a:gridCol>
              </a:tblGrid>
              <a:tr h="44317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</a:rPr>
                        <a:t>10/17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七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六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五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四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三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二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一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664512"/>
                  </a:ext>
                </a:extLst>
              </a:tr>
              <a:tr h="46385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一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24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27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21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6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19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26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28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5438684"/>
                  </a:ext>
                </a:extLst>
              </a:tr>
              <a:tr h="46385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二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42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25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39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33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45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2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15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6664609"/>
                  </a:ext>
                </a:extLst>
              </a:tr>
              <a:tr h="46385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三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5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23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10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41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20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14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37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7003711"/>
                  </a:ext>
                </a:extLst>
              </a:tr>
              <a:tr h="46385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四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34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7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12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3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13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18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4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5607162"/>
                  </a:ext>
                </a:extLst>
              </a:tr>
              <a:tr h="46385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五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44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9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38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36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43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11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1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7086015"/>
                  </a:ext>
                </a:extLst>
              </a:tr>
              <a:tr h="46385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六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31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30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17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35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16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22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8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1125820"/>
                  </a:ext>
                </a:extLst>
              </a:tr>
              <a:tr h="46385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七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u="none" strike="noStrike" dirty="0">
                          <a:effectLst/>
                        </a:rPr>
                        <a:t>　</a:t>
                      </a:r>
                      <a:endParaRPr lang="zh-TW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u="none" strike="noStrike" dirty="0">
                          <a:effectLst/>
                        </a:rPr>
                        <a:t>　</a:t>
                      </a:r>
                      <a:endParaRPr lang="zh-TW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u="none" strike="noStrike" dirty="0">
                          <a:effectLst/>
                        </a:rPr>
                        <a:t>　</a:t>
                      </a:r>
                      <a:endParaRPr lang="zh-TW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u="none" strike="noStrike" dirty="0">
                          <a:effectLst/>
                        </a:rPr>
                        <a:t>　</a:t>
                      </a:r>
                      <a:endParaRPr lang="zh-TW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32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29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u="none" strike="noStrike" dirty="0">
                          <a:effectLst/>
                        </a:rPr>
                        <a:t>　</a:t>
                      </a:r>
                      <a:endParaRPr lang="zh-TW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4714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171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927227" y="4287130"/>
            <a:ext cx="59992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華康方圓體W7" panose="040B0709000000000000" pitchFamily="81" charset="-120"/>
                <a:ea typeface="華康方圓體W7" panose="040B0709000000000000" pitchFamily="81" charset="-120"/>
              </a:rPr>
              <a:t>考科</a:t>
            </a:r>
            <a:r>
              <a:rPr lang="zh-TW" altLang="en-US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方圓體W7" panose="040B0709000000000000" pitchFamily="81" charset="-120"/>
                <a:ea typeface="華康方圓體W7" panose="040B0709000000000000" pitchFamily="81" charset="-120"/>
              </a:rPr>
              <a:t>前五分鐘</a:t>
            </a:r>
            <a:r>
              <a:rPr lang="zh-TW" altLang="en-US" sz="2400" b="1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華康方圓體W7" panose="040B0709000000000000" pitchFamily="81" charset="-120"/>
                <a:ea typeface="華康方圓體W7" panose="040B0709000000000000" pitchFamily="81" charset="-120"/>
              </a:rPr>
              <a:t>就定位</a:t>
            </a:r>
            <a:r>
              <a:rPr lang="en-US" altLang="zh-TW" sz="2400" b="1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華康方圓體W7" panose="040B0709000000000000" pitchFamily="81" charset="-120"/>
                <a:ea typeface="華康方圓體W7" panose="040B0709000000000000" pitchFamily="81" charset="-120"/>
              </a:rPr>
              <a:t>!</a:t>
            </a:r>
          </a:p>
          <a:p>
            <a:r>
              <a:rPr lang="zh-TW" altLang="en-US" sz="2400" dirty="0" smtClean="0">
                <a:solidFill>
                  <a:srgbClr val="FF000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誠實</a:t>
            </a:r>
            <a:r>
              <a:rPr lang="zh-TW" altLang="en-US" sz="24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為上、</a:t>
            </a:r>
            <a:r>
              <a:rPr lang="zh-TW" altLang="en-US" sz="2400" dirty="0" smtClean="0">
                <a:solidFill>
                  <a:srgbClr val="FF000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細心</a:t>
            </a:r>
            <a:r>
              <a:rPr lang="zh-TW" altLang="en-US" sz="24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為要</a:t>
            </a:r>
            <a:endParaRPr lang="en-US" altLang="zh-TW" sz="2400" dirty="0" smtClean="0"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en-US" sz="24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前後、排尾收拿卷注意</a:t>
            </a:r>
            <a:r>
              <a:rPr lang="zh-TW" altLang="en-US" sz="2400" dirty="0" smtClean="0">
                <a:solidFill>
                  <a:srgbClr val="FF000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禮貌</a:t>
            </a:r>
            <a:endParaRPr lang="en-US" altLang="zh-TW" sz="2400" dirty="0" smtClean="0">
              <a:solidFill>
                <a:srgbClr val="FF0000"/>
              </a:solidFill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en-US" sz="24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注意檢查</a:t>
            </a:r>
            <a:r>
              <a:rPr lang="zh-TW" altLang="en-US" sz="2400" dirty="0" smtClean="0">
                <a:solidFill>
                  <a:srgbClr val="00B0F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班級、姓名、座號</a:t>
            </a:r>
            <a:endParaRPr lang="en-US" altLang="zh-TW" sz="2400" dirty="0" smtClean="0">
              <a:solidFill>
                <a:srgbClr val="00B0F0"/>
              </a:solidFill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r>
              <a:rPr lang="zh-TW" altLang="en-US" sz="24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請監考老師記得在</a:t>
            </a:r>
            <a:r>
              <a:rPr lang="zh-TW" altLang="en-US" sz="2400" dirty="0">
                <a:solidFill>
                  <a:srgbClr val="00B0F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教室日誌</a:t>
            </a:r>
            <a:r>
              <a:rPr lang="zh-TW" altLang="en-US" sz="2400" dirty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和</a:t>
            </a:r>
            <a:r>
              <a:rPr lang="zh-TW" altLang="en-US" sz="2400" dirty="0">
                <a:solidFill>
                  <a:srgbClr val="00B0F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點名板</a:t>
            </a:r>
            <a:r>
              <a:rPr lang="zh-TW" altLang="en-US" sz="2400" dirty="0" smtClean="0">
                <a:latin typeface="華康方圓體W7" panose="040B0709000000000000" pitchFamily="81" charset="-120"/>
                <a:ea typeface="華康方圓體W7" panose="040B0709000000000000" pitchFamily="81" charset="-120"/>
              </a:rPr>
              <a:t>上</a:t>
            </a:r>
            <a:r>
              <a:rPr lang="zh-TW" altLang="en-US" sz="2400" dirty="0" smtClean="0">
                <a:solidFill>
                  <a:srgbClr val="FF0000"/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簽名，謝謝您</a:t>
            </a:r>
            <a:endParaRPr lang="en-US" altLang="zh-TW" sz="2400" dirty="0" smtClean="0">
              <a:solidFill>
                <a:srgbClr val="FF0000"/>
              </a:solidFill>
              <a:latin typeface="華康方圓體W7" panose="040B0709000000000000" pitchFamily="81" charset="-120"/>
              <a:ea typeface="華康方圓體W7" panose="040B0709000000000000" pitchFamily="81" charset="-120"/>
            </a:endParaRPr>
          </a:p>
          <a:p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70205" y="345370"/>
          <a:ext cx="5300534" cy="60554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2938294">
                  <a:extLst>
                    <a:ext uri="{9D8B030D-6E8A-4147-A177-3AD203B41FA5}">
                      <a16:colId xmlns:a16="http://schemas.microsoft.com/office/drawing/2014/main" val="1546263807"/>
                    </a:ext>
                  </a:extLst>
                </a:gridCol>
                <a:gridCol w="2362240">
                  <a:extLst>
                    <a:ext uri="{9D8B030D-6E8A-4147-A177-3AD203B41FA5}">
                      <a16:colId xmlns:a16="http://schemas.microsoft.com/office/drawing/2014/main" val="690125362"/>
                    </a:ext>
                  </a:extLst>
                </a:gridCol>
              </a:tblGrid>
              <a:tr h="60554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10/18</a:t>
                      </a:r>
                      <a:r>
                        <a:rPr lang="zh-TW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（</a:t>
                      </a:r>
                      <a:r>
                        <a:rPr lang="zh-TW" alt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三</a:t>
                      </a:r>
                      <a:r>
                        <a:rPr lang="zh-TW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）</a:t>
                      </a:r>
                      <a:endParaRPr lang="zh-TW" sz="3600" kern="100" dirty="0">
                        <a:solidFill>
                          <a:schemeClr val="bg1"/>
                        </a:solidFill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1958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08:20-09:20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數學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4650033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09:40-10:40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自習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987610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11:00-12:00</a:t>
                      </a:r>
                      <a:endParaRPr lang="zh-TW" sz="3600" kern="10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地理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3751401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13:30-14:30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理化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7493638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14:40-15:20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自習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004528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15:30-16:30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3600" kern="100" dirty="0" smtClean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英語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1973422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16:30-16:50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打掃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95447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16:50-17:30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導師時間</a:t>
                      </a:r>
                      <a:endParaRPr lang="zh-TW" sz="3600" kern="100" dirty="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5868121"/>
                  </a:ext>
                </a:extLst>
              </a:tr>
              <a:tr h="6055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kern="10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17:30</a:t>
                      </a:r>
                      <a:endParaRPr lang="zh-TW" sz="3600" kern="100"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  <a:latin typeface="華康中特圓體" panose="020F0809000000000000" pitchFamily="49" charset="-120"/>
                          <a:ea typeface="華康中特圓體" panose="020F0809000000000000" pitchFamily="49" charset="-120"/>
                        </a:rPr>
                        <a:t>放學</a:t>
                      </a:r>
                      <a:endParaRPr lang="zh-TW" sz="3600" b="1" kern="100" dirty="0">
                        <a:solidFill>
                          <a:schemeClr val="tx1"/>
                        </a:solidFill>
                        <a:effectLst/>
                        <a:latin typeface="華康中特圓體" panose="020F0809000000000000" pitchFamily="49" charset="-120"/>
                        <a:ea typeface="華康中特圓體" panose="020F0809000000000000" pitchFamily="49" charset="-120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972877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5927227" y="345370"/>
          <a:ext cx="5875888" cy="394176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871511">
                  <a:extLst>
                    <a:ext uri="{9D8B030D-6E8A-4147-A177-3AD203B41FA5}">
                      <a16:colId xmlns:a16="http://schemas.microsoft.com/office/drawing/2014/main" val="2433458004"/>
                    </a:ext>
                  </a:extLst>
                </a:gridCol>
                <a:gridCol w="714911">
                  <a:extLst>
                    <a:ext uri="{9D8B030D-6E8A-4147-A177-3AD203B41FA5}">
                      <a16:colId xmlns:a16="http://schemas.microsoft.com/office/drawing/2014/main" val="3253723764"/>
                    </a:ext>
                  </a:extLst>
                </a:gridCol>
                <a:gridCol w="714911">
                  <a:extLst>
                    <a:ext uri="{9D8B030D-6E8A-4147-A177-3AD203B41FA5}">
                      <a16:colId xmlns:a16="http://schemas.microsoft.com/office/drawing/2014/main" val="3886609107"/>
                    </a:ext>
                  </a:extLst>
                </a:gridCol>
                <a:gridCol w="714911">
                  <a:extLst>
                    <a:ext uri="{9D8B030D-6E8A-4147-A177-3AD203B41FA5}">
                      <a16:colId xmlns:a16="http://schemas.microsoft.com/office/drawing/2014/main" val="3333930680"/>
                    </a:ext>
                  </a:extLst>
                </a:gridCol>
                <a:gridCol w="714911">
                  <a:extLst>
                    <a:ext uri="{9D8B030D-6E8A-4147-A177-3AD203B41FA5}">
                      <a16:colId xmlns:a16="http://schemas.microsoft.com/office/drawing/2014/main" val="2464325662"/>
                    </a:ext>
                  </a:extLst>
                </a:gridCol>
                <a:gridCol w="714911">
                  <a:extLst>
                    <a:ext uri="{9D8B030D-6E8A-4147-A177-3AD203B41FA5}">
                      <a16:colId xmlns:a16="http://schemas.microsoft.com/office/drawing/2014/main" val="3485458896"/>
                    </a:ext>
                  </a:extLst>
                </a:gridCol>
                <a:gridCol w="714911">
                  <a:extLst>
                    <a:ext uri="{9D8B030D-6E8A-4147-A177-3AD203B41FA5}">
                      <a16:colId xmlns:a16="http://schemas.microsoft.com/office/drawing/2014/main" val="1751632742"/>
                    </a:ext>
                  </a:extLst>
                </a:gridCol>
                <a:gridCol w="714911">
                  <a:extLst>
                    <a:ext uri="{9D8B030D-6E8A-4147-A177-3AD203B41FA5}">
                      <a16:colId xmlns:a16="http://schemas.microsoft.com/office/drawing/2014/main" val="1004421987"/>
                    </a:ext>
                  </a:extLst>
                </a:gridCol>
              </a:tblGrid>
              <a:tr h="46132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effectLst/>
                        </a:rPr>
                        <a:t>10/18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七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六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五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四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三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二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一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100425"/>
                  </a:ext>
                </a:extLst>
              </a:tr>
              <a:tr h="46132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一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6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19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26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21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28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27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24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5962642"/>
                  </a:ext>
                </a:extLst>
              </a:tr>
              <a:tr h="46132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二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45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15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2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33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25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39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42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8225975"/>
                  </a:ext>
                </a:extLst>
              </a:tr>
              <a:tr h="46132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三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37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10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5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23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41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14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20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69855"/>
                  </a:ext>
                </a:extLst>
              </a:tr>
              <a:tr h="46132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四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4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18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13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12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3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34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7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5662779"/>
                  </a:ext>
                </a:extLst>
              </a:tr>
              <a:tr h="46132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五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11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1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43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38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9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36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44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0107149"/>
                  </a:ext>
                </a:extLst>
              </a:tr>
              <a:tr h="46132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六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32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17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35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16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>
                          <a:effectLst/>
                        </a:rPr>
                        <a:t>22</a:t>
                      </a:r>
                      <a:endParaRPr lang="en-US" altLang="zh-TW" sz="32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30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u="none" strike="noStrike" dirty="0">
                          <a:effectLst/>
                        </a:rPr>
                        <a:t>31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7202731"/>
                  </a:ext>
                </a:extLst>
              </a:tr>
              <a:tr h="46132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effectLst/>
                        </a:rPr>
                        <a:t>七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u="none" strike="noStrike" dirty="0">
                          <a:effectLst/>
                        </a:rPr>
                        <a:t>　</a:t>
                      </a:r>
                      <a:endParaRPr lang="zh-TW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u="none" strike="noStrike" dirty="0">
                          <a:effectLst/>
                        </a:rPr>
                        <a:t>　</a:t>
                      </a:r>
                      <a:endParaRPr lang="zh-TW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u="none" strike="noStrike" dirty="0">
                          <a:effectLst/>
                        </a:rPr>
                        <a:t>　</a:t>
                      </a:r>
                      <a:endParaRPr lang="zh-TW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u="none" strike="noStrike" dirty="0">
                          <a:effectLst/>
                        </a:rPr>
                        <a:t>　</a:t>
                      </a:r>
                      <a:endParaRPr lang="zh-TW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29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08</a:t>
                      </a:r>
                      <a:endParaRPr lang="en-US" altLang="zh-TW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u="none" strike="noStrike" dirty="0">
                          <a:effectLst/>
                        </a:rPr>
                        <a:t>　</a:t>
                      </a:r>
                      <a:endParaRPr lang="zh-TW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89170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333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253</Words>
  <Application>Microsoft Office PowerPoint</Application>
  <PresentationFormat>寬螢幕</PresentationFormat>
  <Paragraphs>176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華康中特圓體</vt:lpstr>
      <vt:lpstr>華康方圓體W7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user</cp:lastModifiedBy>
  <cp:revision>39</cp:revision>
  <dcterms:created xsi:type="dcterms:W3CDTF">2023-03-22T10:16:46Z</dcterms:created>
  <dcterms:modified xsi:type="dcterms:W3CDTF">2023-10-14T02:33:07Z</dcterms:modified>
</cp:coreProperties>
</file>