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314" r:id="rId5"/>
    <p:sldId id="280" r:id="rId6"/>
    <p:sldId id="281" r:id="rId7"/>
    <p:sldId id="282" r:id="rId8"/>
    <p:sldId id="283" r:id="rId9"/>
    <p:sldId id="260" r:id="rId10"/>
    <p:sldId id="259" r:id="rId11"/>
    <p:sldId id="287" r:id="rId12"/>
    <p:sldId id="288" r:id="rId13"/>
    <p:sldId id="262" r:id="rId14"/>
    <p:sldId id="263" r:id="rId15"/>
    <p:sldId id="272" r:id="rId16"/>
    <p:sldId id="273" r:id="rId17"/>
    <p:sldId id="264" r:id="rId18"/>
    <p:sldId id="294" r:id="rId19"/>
    <p:sldId id="295" r:id="rId20"/>
    <p:sldId id="297" r:id="rId21"/>
    <p:sldId id="298" r:id="rId22"/>
    <p:sldId id="299" r:id="rId23"/>
    <p:sldId id="293" r:id="rId24"/>
    <p:sldId id="315" r:id="rId25"/>
    <p:sldId id="265" r:id="rId26"/>
    <p:sldId id="289" r:id="rId27"/>
    <p:sldId id="300" r:id="rId28"/>
    <p:sldId id="290" r:id="rId29"/>
    <p:sldId id="291" r:id="rId30"/>
    <p:sldId id="292" r:id="rId31"/>
    <p:sldId id="266" r:id="rId32"/>
    <p:sldId id="303" r:id="rId33"/>
    <p:sldId id="304" r:id="rId34"/>
    <p:sldId id="305" r:id="rId35"/>
    <p:sldId id="306" r:id="rId36"/>
    <p:sldId id="307" r:id="rId37"/>
    <p:sldId id="308" r:id="rId38"/>
    <p:sldId id="311" r:id="rId39"/>
    <p:sldId id="284" r:id="rId40"/>
    <p:sldId id="312" r:id="rId41"/>
    <p:sldId id="285" r:id="rId42"/>
    <p:sldId id="268" r:id="rId43"/>
    <p:sldId id="269" r:id="rId44"/>
    <p:sldId id="313" r:id="rId45"/>
    <p:sldId id="275" r:id="rId46"/>
    <p:sldId id="274" r:id="rId47"/>
    <p:sldId id="277" r:id="rId48"/>
    <p:sldId id="278" r:id="rId4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528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106520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71541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561819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4721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 b="1">
                <a:latin typeface="標楷體" pitchFamily="65" charset="-120"/>
                <a:ea typeface="標楷體" pitchFamily="65" charset="-120"/>
              </a:defRPr>
            </a:lvl1pPr>
            <a:lvl2pPr>
              <a:defRPr sz="2800" b="1">
                <a:latin typeface="標楷體" pitchFamily="65" charset="-120"/>
                <a:ea typeface="標楷體" pitchFamily="65" charset="-120"/>
              </a:defRPr>
            </a:lvl2pPr>
            <a:lvl3pPr>
              <a:defRPr sz="2800" b="1">
                <a:latin typeface="標楷體" pitchFamily="65" charset="-120"/>
                <a:ea typeface="標楷體" pitchFamily="65" charset="-120"/>
              </a:defRPr>
            </a:lvl3pPr>
            <a:lvl4pPr>
              <a:defRPr sz="2800" b="1">
                <a:latin typeface="標楷體" pitchFamily="65" charset="-120"/>
                <a:ea typeface="標楷體" pitchFamily="65" charset="-120"/>
              </a:defRPr>
            </a:lvl4pPr>
            <a:lvl5pPr>
              <a:defRPr sz="2800" b="1">
                <a:latin typeface="標楷體" pitchFamily="65" charset="-120"/>
                <a:ea typeface="標楷體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2327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8170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1725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6836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6633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4634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138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 sz="3200" b="1"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 sz="3200" b="1"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 sz="3200" b="1"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 sz="3200" b="1"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056055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6314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5114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144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0107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86035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90180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76097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417658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0229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44040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B56E2-65EA-47EA-8111-AF00136814F5}" type="datetimeFigureOut">
              <a:rPr lang="zh-TW" altLang="en-US" smtClean="0"/>
              <a:pPr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C6BA9-EE20-4442-8B35-A923B8DEA5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23633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856FC-3545-4075-8920-CE5629A7ADE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2023/9/4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826B9-CC28-4A32-A6D6-2D7D0878FC86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43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HUQb_QJK_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mailto:ivanya@nssh.ntpc.edu.t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ctrTitle"/>
          </p:nvPr>
        </p:nvSpPr>
        <p:spPr>
          <a:xfrm>
            <a:off x="1524000" y="1277712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sz="9600" dirty="0">
                <a:solidFill>
                  <a:schemeClr val="tx1">
                    <a:lumMod val="85000"/>
                    <a:lumOff val="15000"/>
                  </a:schemeClr>
                </a:solidFill>
                <a:latin typeface="SetoFont" pitchFamily="2" charset="-120"/>
                <a:ea typeface="SetoFont"/>
                <a:cs typeface="SetoFont" pitchFamily="2" charset="-120"/>
              </a:rPr>
              <a:t>國</a:t>
            </a:r>
            <a:r>
              <a:rPr lang="en-US" altLang="zh-TW" sz="9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toFont" pitchFamily="2" charset="-120"/>
                <a:ea typeface="SetoFont"/>
                <a:cs typeface="SetoFont" pitchFamily="2" charset="-120"/>
              </a:rPr>
              <a:t>395</a:t>
            </a:r>
            <a:r>
              <a:rPr lang="zh-TW" altLang="en-US" sz="9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toFont" pitchFamily="2" charset="-120"/>
                <a:ea typeface="SetoFont"/>
                <a:cs typeface="SetoFont" pitchFamily="2" charset="-120"/>
              </a:rPr>
              <a:t>學校</a:t>
            </a:r>
            <a:r>
              <a:rPr lang="zh-TW" altLang="en-US" sz="9600" dirty="0">
                <a:solidFill>
                  <a:schemeClr val="tx1">
                    <a:lumMod val="85000"/>
                    <a:lumOff val="15000"/>
                  </a:schemeClr>
                </a:solidFill>
                <a:latin typeface="SetoFont" pitchFamily="2" charset="-120"/>
                <a:ea typeface="SetoFont"/>
                <a:cs typeface="SetoFont" pitchFamily="2" charset="-120"/>
              </a:rPr>
              <a:t>日</a:t>
            </a:r>
          </a:p>
        </p:txBody>
      </p:sp>
      <p:sp>
        <p:nvSpPr>
          <p:cNvPr id="7" name="副標題 2"/>
          <p:cNvSpPr>
            <a:spLocks noGrp="1"/>
          </p:cNvSpPr>
          <p:nvPr>
            <p:ph type="subTitle" idx="1"/>
          </p:nvPr>
        </p:nvSpPr>
        <p:spPr>
          <a:xfrm>
            <a:off x="1064163" y="3877034"/>
            <a:ext cx="9144000" cy="2262433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SetoFont" pitchFamily="2" charset="-120"/>
                <a:ea typeface="SetoFont"/>
                <a:cs typeface="SetoFont" pitchFamily="2" charset="-120"/>
              </a:rPr>
              <a:t>導師 </a:t>
            </a:r>
            <a:r>
              <a:rPr lang="zh-TW" altLang="en-US" sz="5400" dirty="0" smtClean="0">
                <a:solidFill>
                  <a:schemeClr val="accent5">
                    <a:lumMod val="75000"/>
                  </a:schemeClr>
                </a:solidFill>
                <a:latin typeface="SetoFont" pitchFamily="2" charset="-120"/>
                <a:ea typeface="SetoFont"/>
                <a:cs typeface="SetoFont" pitchFamily="2" charset="-120"/>
              </a:rPr>
              <a:t>萬國平 </a:t>
            </a:r>
            <a:r>
              <a:rPr lang="zh-TW" altLang="en-US" sz="5400" dirty="0">
                <a:solidFill>
                  <a:schemeClr val="accent5">
                    <a:lumMod val="75000"/>
                  </a:schemeClr>
                </a:solidFill>
                <a:latin typeface="SetoFont" pitchFamily="2" charset="-120"/>
                <a:ea typeface="SetoFont"/>
                <a:cs typeface="SetoFont" pitchFamily="2" charset="-120"/>
              </a:rPr>
              <a:t>老師</a:t>
            </a:r>
            <a:endParaRPr lang="en-US" altLang="zh-TW" sz="5400" dirty="0">
              <a:solidFill>
                <a:schemeClr val="accent5">
                  <a:lumMod val="75000"/>
                </a:schemeClr>
              </a:solidFill>
              <a:latin typeface="SetoFont" pitchFamily="2" charset="-120"/>
              <a:ea typeface="SetoFont"/>
              <a:cs typeface="SetoFont" pitchFamily="2" charset="-120"/>
            </a:endParaRPr>
          </a:p>
          <a:p>
            <a:endParaRPr lang="en-US" altLang="zh-TW" sz="2000" dirty="0">
              <a:solidFill>
                <a:schemeClr val="accent5">
                  <a:lumMod val="75000"/>
                </a:schemeClr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en-US" altLang="zh-TW" sz="5400" dirty="0">
                <a:solidFill>
                  <a:schemeClr val="accent5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2023.09.02</a:t>
            </a:r>
            <a:endParaRPr lang="zh-TW" altLang="en-US" sz="5400" dirty="0">
              <a:solidFill>
                <a:schemeClr val="accent5">
                  <a:lumMod val="75000"/>
                </a:schemeClr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468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-27708"/>
            <a:ext cx="10515600" cy="1108364"/>
          </a:xfrm>
        </p:spPr>
        <p:txBody>
          <a:bodyPr/>
          <a:lstStyle/>
          <a:p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本學期重要行事曆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8917" y="834679"/>
            <a:ext cx="11150576" cy="589862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12/25(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一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)~12/29(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五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)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      國中學習檔案觀摩</a:t>
            </a:r>
            <a:endParaRPr lang="en-US" altLang="zh-TW" sz="4000" dirty="0">
              <a:latin typeface="Arial" pitchFamily="34" charset="0"/>
              <a:ea typeface="SetoFont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12/30(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六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)~01/01(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一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)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       元旦三天連假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  </a:t>
            </a:r>
            <a:endParaRPr lang="en-US" altLang="zh-TW" sz="4000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SetoFont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01/02(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二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)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                      第三次抽考</a:t>
            </a:r>
            <a:endParaRPr lang="en-US" altLang="zh-TW" sz="4000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SetoFont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01/17(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三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)~01/19(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五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) 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  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期末考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01/22(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一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) ~01/26(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五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)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     輔導課程</a:t>
            </a:r>
            <a:endParaRPr lang="en-US" altLang="zh-TW" sz="4000" dirty="0">
              <a:latin typeface="Arial" pitchFamily="34" charset="0"/>
              <a:ea typeface="SetoFont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01/27(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六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) ~02/15(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四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) 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     年假</a:t>
            </a:r>
            <a:endParaRPr lang="en-US" altLang="zh-TW" sz="4000" dirty="0">
              <a:solidFill>
                <a:srgbClr val="FF0000"/>
              </a:solidFill>
              <a:latin typeface="Arial" pitchFamily="34" charset="0"/>
              <a:ea typeface="SetoFont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 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02/16(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五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)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                       國一下學期開學日</a:t>
            </a:r>
            <a:endParaRPr lang="en-US" altLang="zh-TW" sz="4000" dirty="0">
              <a:latin typeface="Arial" pitchFamily="34" charset="0"/>
              <a:ea typeface="SetoFont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02/17(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六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)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                       補班補課</a:t>
            </a:r>
          </a:p>
        </p:txBody>
      </p:sp>
    </p:spTree>
    <p:extLst>
      <p:ext uri="{BB962C8B-B14F-4D97-AF65-F5344CB8AC3E}">
        <p14:creationId xmlns="" xmlns:p14="http://schemas.microsoft.com/office/powerpoint/2010/main" val="710788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7200" b="1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學校作息說明</a:t>
            </a:r>
          </a:p>
        </p:txBody>
      </p:sp>
    </p:spTree>
    <p:extLst>
      <p:ext uri="{BB962C8B-B14F-4D97-AF65-F5344CB8AC3E}">
        <p14:creationId xmlns="" xmlns:p14="http://schemas.microsoft.com/office/powerpoint/2010/main" val="1472703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>
          <a:xfrm>
            <a:off x="2209800" y="125413"/>
            <a:ext cx="6870700" cy="160020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早自習安排</a:t>
            </a:r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>
          <a:xfrm>
            <a:off x="853440" y="1588452"/>
            <a:ext cx="10911840" cy="5144135"/>
          </a:xfrm>
        </p:spPr>
        <p:txBody>
          <a:bodyPr>
            <a:normAutofit fontScale="92500"/>
          </a:bodyPr>
          <a:lstStyle/>
          <a:p>
            <a:r>
              <a:rPr lang="zh-TW" altLang="en-US" sz="39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週一：國中部集合</a:t>
            </a:r>
            <a:endParaRPr lang="en-US" altLang="zh-TW" sz="39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39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週二：英聽</a:t>
            </a:r>
            <a:endParaRPr lang="en-US" altLang="zh-TW" sz="39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39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週三：朝會</a:t>
            </a:r>
            <a:endParaRPr lang="en-US" altLang="zh-TW" sz="39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39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週四：早安悅讀</a:t>
            </a:r>
            <a:endParaRPr lang="en-US" altLang="zh-TW" sz="39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39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週五：英聽</a:t>
            </a:r>
            <a:endParaRPr lang="en-US" altLang="zh-TW" sz="39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altLang="zh-TW" sz="2200" dirty="0">
              <a:solidFill>
                <a:srgbClr val="002060"/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400" dirty="0">
                <a:solidFill>
                  <a:srgbClr val="00206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請協助孩子於</a:t>
            </a:r>
            <a:r>
              <a:rPr lang="en-US" altLang="zh-TW" sz="4400" dirty="0" smtClean="0">
                <a:solidFill>
                  <a:srgbClr val="00206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7:30</a:t>
            </a:r>
            <a:r>
              <a:rPr lang="zh-TW" altLang="en-US" sz="4400" dirty="0">
                <a:solidFill>
                  <a:srgbClr val="00206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前到校</a:t>
            </a:r>
            <a:r>
              <a:rPr lang="en-US" altLang="zh-TW" sz="4400" dirty="0">
                <a:solidFill>
                  <a:srgbClr val="00206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(</a:t>
            </a:r>
            <a:r>
              <a:rPr lang="zh-TW" altLang="en-US" sz="4400" dirty="0">
                <a:solidFill>
                  <a:srgbClr val="00206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搭校車除外</a:t>
            </a:r>
            <a:r>
              <a:rPr lang="en-US" altLang="zh-TW" sz="4400" dirty="0">
                <a:solidFill>
                  <a:srgbClr val="00206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400" dirty="0">
                <a:solidFill>
                  <a:srgbClr val="00206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交手機、交聯絡本、打掃，開始一天的學習</a:t>
            </a:r>
            <a:endParaRPr lang="en-US" altLang="zh-TW" sz="4400" dirty="0">
              <a:solidFill>
                <a:srgbClr val="002060"/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705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4617" y="-66389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夜間作息說明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84617" y="1259174"/>
            <a:ext cx="11167672" cy="55988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TW" sz="3600" dirty="0">
                <a:solidFill>
                  <a:srgbClr val="FF0000"/>
                </a:solidFill>
                <a:latin typeface="Arial" pitchFamily="34" charset="0"/>
                <a:ea typeface="SetoFont" pitchFamily="2" charset="-120"/>
                <a:cs typeface="Arial" pitchFamily="34" charset="0"/>
              </a:rPr>
              <a:t>09/04 (</a:t>
            </a:r>
            <a:r>
              <a:rPr lang="zh-TW" altLang="en-US" sz="3600" dirty="0">
                <a:solidFill>
                  <a:srgbClr val="FF0000"/>
                </a:solidFill>
                <a:latin typeface="Arial" pitchFamily="34" charset="0"/>
                <a:ea typeface="SetoFont" pitchFamily="2" charset="-120"/>
                <a:cs typeface="Arial" pitchFamily="34" charset="0"/>
              </a:rPr>
              <a:t>一</a:t>
            </a:r>
            <a:r>
              <a:rPr lang="en-US" altLang="zh-TW" sz="3600" dirty="0">
                <a:solidFill>
                  <a:srgbClr val="FF0000"/>
                </a:solidFill>
                <a:latin typeface="Arial" pitchFamily="34" charset="0"/>
                <a:ea typeface="SetoFont" pitchFamily="2" charset="-120"/>
                <a:cs typeface="Arial" pitchFamily="34" charset="0"/>
              </a:rPr>
              <a:t>)</a:t>
            </a:r>
            <a:r>
              <a:rPr lang="zh-TW" altLang="en-US" sz="3600" dirty="0">
                <a:solidFill>
                  <a:srgbClr val="FF0000"/>
                </a:solidFill>
                <a:latin typeface="Arial" pitchFamily="34" charset="0"/>
                <a:ea typeface="SetoFont" pitchFamily="2" charset="-120"/>
                <a:cs typeface="Arial" pitchFamily="34" charset="0"/>
              </a:rPr>
              <a:t>夜間選課開始，人工加退選至</a:t>
            </a:r>
            <a:r>
              <a:rPr lang="en-US" altLang="zh-TW" sz="3600" dirty="0">
                <a:solidFill>
                  <a:srgbClr val="FF0000"/>
                </a:solidFill>
                <a:latin typeface="Arial" pitchFamily="34" charset="0"/>
                <a:ea typeface="SetoFont" pitchFamily="2" charset="-120"/>
                <a:cs typeface="Arial" pitchFamily="34" charset="0"/>
              </a:rPr>
              <a:t>09/08(</a:t>
            </a:r>
            <a:r>
              <a:rPr lang="zh-TW" altLang="en-US" sz="3600" dirty="0">
                <a:solidFill>
                  <a:srgbClr val="FF0000"/>
                </a:solidFill>
                <a:latin typeface="Arial" pitchFamily="34" charset="0"/>
                <a:ea typeface="SetoFont" pitchFamily="2" charset="-120"/>
                <a:cs typeface="Arial" pitchFamily="34" charset="0"/>
              </a:rPr>
              <a:t>五</a:t>
            </a:r>
            <a:r>
              <a:rPr lang="en-US" altLang="zh-TW" sz="3600" dirty="0">
                <a:solidFill>
                  <a:srgbClr val="FF0000"/>
                </a:solidFill>
                <a:latin typeface="Arial" pitchFamily="34" charset="0"/>
                <a:ea typeface="SetoFont" pitchFamily="2" charset="-120"/>
                <a:cs typeface="Arial" pitchFamily="34" charset="0"/>
              </a:rPr>
              <a:t>)</a:t>
            </a:r>
            <a:endParaRPr lang="zh-TW" altLang="en-US" sz="3600" dirty="0">
              <a:solidFill>
                <a:srgbClr val="FF0000"/>
              </a:solidFill>
              <a:latin typeface="Arial" pitchFamily="34" charset="0"/>
              <a:ea typeface="SetoFont" pitchFamily="2" charset="-12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Arial" pitchFamily="34" charset="0"/>
                <a:ea typeface="SetoFont" pitchFamily="2" charset="-120"/>
                <a:cs typeface="Arial" pitchFamily="34" charset="0"/>
              </a:rPr>
              <a:t>原則上留週一、二、四</a:t>
            </a:r>
            <a:endParaRPr lang="en-US" altLang="zh-TW" sz="3600" dirty="0">
              <a:latin typeface="Arial" pitchFamily="34" charset="0"/>
              <a:ea typeface="SetoFont" pitchFamily="2" charset="-120"/>
              <a:cs typeface="Arial" pitchFamily="34" charset="0"/>
            </a:endParaRPr>
          </a:p>
          <a:p>
            <a:pPr marL="0" indent="0">
              <a:buNone/>
            </a:pPr>
            <a:r>
              <a:rPr lang="zh-TW" altLang="en-US" sz="3600" dirty="0">
                <a:latin typeface="Arial" pitchFamily="34" charset="0"/>
                <a:ea typeface="SetoFont" pitchFamily="2" charset="-120"/>
                <a:cs typeface="Arial" pitchFamily="34" charset="0"/>
              </a:rPr>
              <a:t> （有特殊原因可異動→教務處教學組申請）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Arial" pitchFamily="34" charset="0"/>
                <a:ea typeface="SetoFont" pitchFamily="2" charset="-120"/>
                <a:cs typeface="Arial" pitchFamily="34" charset="0"/>
              </a:rPr>
              <a:t>週三、五可選課，週五另外再提供自習、運動課程選修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Arial" pitchFamily="34" charset="0"/>
                <a:ea typeface="SetoFont" pitchFamily="2" charset="-120"/>
                <a:cs typeface="Arial" pitchFamily="34" charset="0"/>
              </a:rPr>
              <a:t>校車週一、二、四 →</a:t>
            </a:r>
            <a:r>
              <a:rPr lang="en-US" altLang="zh-TW" sz="3600" dirty="0">
                <a:latin typeface="Arial" pitchFamily="34" charset="0"/>
                <a:ea typeface="SetoFont" pitchFamily="2" charset="-120"/>
                <a:cs typeface="Arial" pitchFamily="34" charset="0"/>
              </a:rPr>
              <a:t>20:40</a:t>
            </a:r>
            <a:r>
              <a:rPr lang="zh-TW" altLang="en-US" sz="3600" dirty="0">
                <a:latin typeface="Arial" pitchFamily="34" charset="0"/>
                <a:ea typeface="SetoFont" pitchFamily="2" charset="-120"/>
                <a:cs typeface="Arial" pitchFamily="34" charset="0"/>
              </a:rPr>
              <a:t>發車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Arial" pitchFamily="34" charset="0"/>
                <a:ea typeface="SetoFont" pitchFamily="2" charset="-120"/>
                <a:cs typeface="Arial" pitchFamily="34" charset="0"/>
              </a:rPr>
              <a:t>週三、五→</a:t>
            </a:r>
            <a:r>
              <a:rPr lang="en-US" altLang="zh-TW" sz="3600" dirty="0">
                <a:latin typeface="Arial" pitchFamily="34" charset="0"/>
                <a:ea typeface="SetoFont" pitchFamily="2" charset="-120"/>
                <a:cs typeface="Arial" pitchFamily="34" charset="0"/>
              </a:rPr>
              <a:t>17:45</a:t>
            </a:r>
            <a:r>
              <a:rPr lang="zh-TW" altLang="en-US" sz="3600" dirty="0">
                <a:latin typeface="Arial" pitchFamily="34" charset="0"/>
                <a:ea typeface="SetoFont" pitchFamily="2" charset="-120"/>
                <a:cs typeface="Arial" pitchFamily="34" charset="0"/>
              </a:rPr>
              <a:t>發車，週五夜間加開</a:t>
            </a:r>
            <a:r>
              <a:rPr lang="en-US" altLang="zh-TW" sz="3600" dirty="0">
                <a:latin typeface="Arial" pitchFamily="34" charset="0"/>
                <a:ea typeface="SetoFont" pitchFamily="2" charset="-120"/>
                <a:cs typeface="Arial" pitchFamily="34" charset="0"/>
              </a:rPr>
              <a:t>20:40</a:t>
            </a:r>
          </a:p>
          <a:p>
            <a:pPr marL="0" indent="0">
              <a:buNone/>
            </a:pPr>
            <a:endParaRPr lang="en-US" altLang="zh-TW" dirty="0">
              <a:latin typeface="Arial" pitchFamily="34" charset="0"/>
              <a:ea typeface="SetoFont" pitchFamily="2" charset="-120"/>
              <a:cs typeface="Arial" pitchFamily="34" charset="0"/>
            </a:endParaRPr>
          </a:p>
          <a:p>
            <a:pPr>
              <a:buNone/>
            </a:pPr>
            <a:endParaRPr lang="zh-TW" altLang="en-US" dirty="0">
              <a:latin typeface="Arial" pitchFamily="34" charset="0"/>
              <a:ea typeface="SetoFont" pitchFamily="2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438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服務時數說明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54403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童軍課校內打掃  </a:t>
            </a:r>
            <a:r>
              <a:rPr lang="en-US" altLang="zh-TW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2</a:t>
            </a: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小時</a:t>
            </a:r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班週會社區服務  </a:t>
            </a:r>
            <a:r>
              <a:rPr lang="en-US" altLang="zh-TW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2</a:t>
            </a: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小時</a:t>
            </a:r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學校安排              </a:t>
            </a:r>
            <a:r>
              <a:rPr lang="en-US" altLang="zh-TW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2</a:t>
            </a: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小時</a:t>
            </a:r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 </a:t>
            </a:r>
            <a:r>
              <a:rPr lang="en-US" altLang="zh-TW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1.</a:t>
            </a: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打掃路線：</a:t>
            </a:r>
            <a:r>
              <a:rPr lang="zh-TW" altLang="en-US" dirty="0">
                <a:ea typeface="SetoFont" panose="02000600000000000000"/>
              </a:rPr>
              <a:t>校園周邊社區環境打掃</a:t>
            </a:r>
            <a:endParaRPr lang="en-US" altLang="zh-TW" dirty="0">
              <a:latin typeface="SetoFont" pitchFamily="2" charset="-120"/>
              <a:ea typeface="SetoFont" panose="02000600000000000000"/>
              <a:cs typeface="SetoFont" pitchFamily="2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 </a:t>
            </a:r>
            <a:r>
              <a:rPr lang="en-US" altLang="zh-TW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2.</a:t>
            </a: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10/7(</a:t>
            </a:r>
            <a:r>
              <a:rPr lang="zh-TW" altLang="en-US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六</a:t>
            </a:r>
            <a:r>
              <a:rPr lang="en-US" altLang="zh-TW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)</a:t>
            </a:r>
            <a:r>
              <a:rPr lang="zh-TW" altLang="en-US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 </a:t>
            </a:r>
            <a:r>
              <a:rPr lang="en-US" altLang="zh-TW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9-11</a:t>
            </a:r>
            <a:r>
              <a:rPr lang="zh-TW" altLang="en-US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點</a:t>
            </a: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，穿著</a:t>
            </a:r>
            <a:r>
              <a:rPr lang="zh-TW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運動服</a:t>
            </a:r>
            <a:endParaRPr lang="en-US" altLang="zh-TW" dirty="0">
              <a:solidFill>
                <a:schemeClr val="tx2">
                  <a:lumMod val="60000"/>
                  <a:lumOff val="40000"/>
                </a:schemeClr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 </a:t>
            </a:r>
            <a:r>
              <a:rPr lang="en-US" altLang="zh-TW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3.</a:t>
            </a: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家長自行安排</a:t>
            </a:r>
            <a:r>
              <a:rPr lang="en-US" altLang="zh-TW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(</a:t>
            </a: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圖書館、消防隊警察局</a:t>
            </a:r>
            <a:r>
              <a:rPr lang="en-US" altLang="zh-TW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solidFill>
                  <a:srgbClr val="C0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請列印南山服務學習課程簽證</a:t>
            </a:r>
            <a:endParaRPr lang="en-US" altLang="zh-TW" dirty="0">
              <a:solidFill>
                <a:srgbClr val="C00000"/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marL="0" indent="0">
              <a:buNone/>
            </a:pPr>
            <a:r>
              <a:rPr lang="zh-TW" altLang="en-US" u="sng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路徑：南山首頁→學生→服務課程學習→南山中學服務學習課程簽證</a:t>
            </a:r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 </a:t>
            </a:r>
            <a:r>
              <a:rPr lang="en-US" altLang="zh-TW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4.</a:t>
            </a: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童軍、管樂、整潔評分員、圖書館小志工、校車車掌</a:t>
            </a:r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4156688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8226" y="275320"/>
            <a:ext cx="10972800" cy="5542383"/>
          </a:xfrm>
        </p:spPr>
        <p:txBody>
          <a:bodyPr>
            <a:normAutofit/>
          </a:bodyPr>
          <a:lstStyle/>
          <a:p>
            <a:pPr algn="l"/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超</a:t>
            </a:r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/>
            </a:r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</a:b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額</a:t>
            </a:r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/>
            </a:r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</a:b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比</a:t>
            </a:r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/>
            </a:r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</a:b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序</a:t>
            </a:r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/>
            </a:r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</a:b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規</a:t>
            </a:r>
            <a:r>
              <a:rPr lang="en-US" altLang="zh-TW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/>
            </a:r>
            <a:br>
              <a:rPr lang="en-US" altLang="zh-TW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</a:b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則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658" y="0"/>
            <a:ext cx="816498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70917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201656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sz="7200" b="1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兩大禁忌</a:t>
            </a:r>
          </a:p>
        </p:txBody>
      </p:sp>
    </p:spTree>
    <p:extLst>
      <p:ext uri="{BB962C8B-B14F-4D97-AF65-F5344CB8AC3E}">
        <p14:creationId xmlns="" xmlns:p14="http://schemas.microsoft.com/office/powerpoint/2010/main" val="1484624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性別平等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2134076"/>
            <a:ext cx="10972799" cy="3107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 panose="02000600000000000000"/>
              </a:rPr>
              <a:t>校園性平事件定義：</a:t>
            </a:r>
            <a:endParaRPr lang="en-US" altLang="zh-TW" sz="4000" b="0" dirty="0">
              <a:latin typeface="新細明體" panose="02020500000000000000" pitchFamily="18" charset="-120"/>
              <a:ea typeface="SetoFont" panose="02000600000000000000"/>
            </a:endParaRPr>
          </a:p>
          <a:p>
            <a:pPr marL="0" indent="0" algn="ctr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 panose="02000600000000000000"/>
              </a:rPr>
              <a:t>校園性侵害</a:t>
            </a:r>
            <a:endParaRPr lang="en-US" altLang="zh-TW" sz="4000" b="0" dirty="0">
              <a:latin typeface="新細明體" panose="02020500000000000000" pitchFamily="18" charset="-120"/>
              <a:ea typeface="SetoFont" panose="02000600000000000000"/>
            </a:endParaRPr>
          </a:p>
          <a:p>
            <a:pPr marL="0" indent="0" algn="ctr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新細明體" panose="02020500000000000000" pitchFamily="18" charset="-120"/>
                <a:ea typeface="SetoFont" panose="02000600000000000000"/>
              </a:rPr>
              <a:t>性騷擾</a:t>
            </a:r>
            <a:endParaRPr lang="en-US" altLang="zh-TW" sz="4000" dirty="0">
              <a:solidFill>
                <a:srgbClr val="FF0000"/>
              </a:solidFill>
              <a:latin typeface="新細明體" panose="02020500000000000000" pitchFamily="18" charset="-120"/>
              <a:ea typeface="SetoFont" panose="02000600000000000000"/>
            </a:endParaRPr>
          </a:p>
          <a:p>
            <a:pPr marL="0" indent="0" algn="ctr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新細明體" panose="02020500000000000000" pitchFamily="18" charset="-120"/>
                <a:ea typeface="SetoFont" panose="02000600000000000000"/>
              </a:rPr>
              <a:t>性霸凌事件</a:t>
            </a:r>
            <a:endParaRPr lang="en-US" altLang="zh-TW" sz="4000" dirty="0">
              <a:solidFill>
                <a:srgbClr val="FF0000"/>
              </a:solidFill>
              <a:latin typeface="新細明體" panose="02020500000000000000" pitchFamily="18" charset="-120"/>
              <a:ea typeface="SetoFont" panose="0200060000000000000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1493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性別平等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599" y="1417639"/>
            <a:ext cx="10972799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0" dirty="0">
                <a:latin typeface="+mn-ea"/>
                <a:ea typeface="SetoFont" panose="02000600000000000000"/>
              </a:rPr>
              <a:t>性騷擾：</a:t>
            </a:r>
            <a:endParaRPr lang="en-US" altLang="zh-TW" sz="4000" b="0" dirty="0">
              <a:latin typeface="+mn-ea"/>
              <a:ea typeface="SetoFont" panose="02000600000000000000"/>
            </a:endParaRPr>
          </a:p>
          <a:p>
            <a:pPr marL="0" indent="0">
              <a:buNone/>
            </a:pPr>
            <a:r>
              <a:rPr lang="zh-TW" altLang="en-US" sz="4000" b="0" dirty="0">
                <a:latin typeface="+mn-ea"/>
                <a:ea typeface="SetoFont" panose="02000600000000000000"/>
              </a:rPr>
              <a:t>以明示或</a:t>
            </a:r>
            <a:r>
              <a:rPr lang="zh-TW" altLang="en-US" sz="4000" b="0" dirty="0">
                <a:solidFill>
                  <a:srgbClr val="FF0000"/>
                </a:solidFill>
                <a:latin typeface="+mn-ea"/>
                <a:ea typeface="SetoFont" panose="02000600000000000000"/>
              </a:rPr>
              <a:t>暗示</a:t>
            </a:r>
            <a:r>
              <a:rPr lang="zh-TW" altLang="en-US" sz="4000" b="0" dirty="0">
                <a:latin typeface="+mn-ea"/>
                <a:ea typeface="SetoFont" panose="02000600000000000000"/>
              </a:rPr>
              <a:t>之方式，從事</a:t>
            </a:r>
            <a:r>
              <a:rPr lang="zh-TW" altLang="en-US" sz="4000" b="0" dirty="0">
                <a:solidFill>
                  <a:srgbClr val="FF0000"/>
                </a:solidFill>
                <a:latin typeface="+mn-ea"/>
                <a:ea typeface="SetoFont" panose="02000600000000000000"/>
              </a:rPr>
              <a:t>不受歡迎</a:t>
            </a:r>
            <a:r>
              <a:rPr lang="zh-TW" altLang="en-US" sz="4000" b="0" dirty="0">
                <a:latin typeface="+mn-ea"/>
                <a:ea typeface="SetoFont" panose="02000600000000000000"/>
              </a:rPr>
              <a:t>且具有</a:t>
            </a:r>
            <a:r>
              <a:rPr lang="zh-TW" altLang="en-US" sz="4000" b="0" dirty="0">
                <a:solidFill>
                  <a:srgbClr val="FF0000"/>
                </a:solidFill>
                <a:latin typeface="+mn-ea"/>
                <a:ea typeface="SetoFont" panose="02000600000000000000"/>
              </a:rPr>
              <a:t>性意味</a:t>
            </a:r>
            <a:r>
              <a:rPr lang="zh-TW" altLang="en-US" sz="4000" b="0" dirty="0">
                <a:latin typeface="+mn-ea"/>
                <a:ea typeface="SetoFont" panose="02000600000000000000"/>
              </a:rPr>
              <a:t>或性別歧視之</a:t>
            </a:r>
            <a:r>
              <a:rPr lang="zh-TW" altLang="en-US" sz="4000" b="0" dirty="0">
                <a:solidFill>
                  <a:srgbClr val="FF0000"/>
                </a:solidFill>
                <a:latin typeface="+mn-ea"/>
                <a:ea typeface="SetoFont" panose="02000600000000000000"/>
              </a:rPr>
              <a:t>言詞</a:t>
            </a:r>
            <a:r>
              <a:rPr lang="zh-TW" altLang="en-US" sz="4000" b="0" dirty="0">
                <a:latin typeface="+mn-ea"/>
                <a:ea typeface="SetoFont" panose="02000600000000000000"/>
              </a:rPr>
              <a:t>或行為，致影響他人之人格尊嚴、學習、或工作之機會或表現者。</a:t>
            </a:r>
            <a:endParaRPr lang="en-US" altLang="zh-TW" sz="4000" b="0" dirty="0">
              <a:latin typeface="+mn-ea"/>
              <a:ea typeface="SetoFont" panose="02000600000000000000"/>
            </a:endParaRPr>
          </a:p>
          <a:p>
            <a:pPr marL="0" indent="0">
              <a:buNone/>
            </a:pPr>
            <a:r>
              <a:rPr lang="zh-TW" altLang="en-US" sz="4000" b="0" dirty="0">
                <a:latin typeface="+mn-ea"/>
                <a:ea typeface="SetoFont" panose="02000600000000000000"/>
              </a:rPr>
              <a:t>性霸凌：</a:t>
            </a:r>
            <a:endParaRPr lang="en-US" altLang="zh-TW" sz="4000" b="0" dirty="0">
              <a:latin typeface="+mn-ea"/>
              <a:ea typeface="SetoFont" panose="02000600000000000000"/>
            </a:endParaRPr>
          </a:p>
          <a:p>
            <a:pPr marL="0" indent="0">
              <a:buNone/>
            </a:pPr>
            <a:r>
              <a:rPr lang="zh-TW" altLang="en-US" sz="4000" b="0" dirty="0">
                <a:latin typeface="+mn-ea"/>
                <a:ea typeface="SetoFont" panose="02000600000000000000"/>
              </a:rPr>
              <a:t>指透過</a:t>
            </a:r>
            <a:r>
              <a:rPr lang="zh-TW" altLang="en-US" sz="4000" b="0" dirty="0">
                <a:solidFill>
                  <a:srgbClr val="FF0000"/>
                </a:solidFill>
                <a:latin typeface="+mn-ea"/>
                <a:ea typeface="SetoFont" panose="02000600000000000000"/>
              </a:rPr>
              <a:t>語言</a:t>
            </a:r>
            <a:r>
              <a:rPr lang="zh-TW" altLang="en-US" sz="4000" b="0" dirty="0">
                <a:latin typeface="+mn-ea"/>
                <a:ea typeface="SetoFont" panose="02000600000000000000"/>
              </a:rPr>
              <a:t>、肢體或其他暴力，對於他人之</a:t>
            </a:r>
            <a:r>
              <a:rPr lang="zh-TW" altLang="en-US" sz="4000" b="0" dirty="0">
                <a:solidFill>
                  <a:srgbClr val="FF0000"/>
                </a:solidFill>
                <a:latin typeface="+mn-ea"/>
                <a:ea typeface="SetoFont" panose="02000600000000000000"/>
              </a:rPr>
              <a:t>性別特徵</a:t>
            </a:r>
            <a:r>
              <a:rPr lang="zh-TW" altLang="en-US" sz="4000" b="0" dirty="0">
                <a:latin typeface="+mn-ea"/>
                <a:ea typeface="SetoFont" panose="02000600000000000000"/>
              </a:rPr>
              <a:t>、</a:t>
            </a:r>
            <a:r>
              <a:rPr lang="zh-TW" altLang="en-US" sz="4000" b="0" dirty="0">
                <a:solidFill>
                  <a:srgbClr val="FF0000"/>
                </a:solidFill>
                <a:latin typeface="+mn-ea"/>
                <a:ea typeface="SetoFont" panose="02000600000000000000"/>
              </a:rPr>
              <a:t>性別特質</a:t>
            </a:r>
            <a:r>
              <a:rPr lang="zh-TW" altLang="en-US" sz="4000" b="0" dirty="0">
                <a:latin typeface="+mn-ea"/>
                <a:ea typeface="SetoFont" panose="02000600000000000000"/>
              </a:rPr>
              <a:t>、性傾向或性別認同進行貶抑、攻擊或威脅之行為且非屬性騷擾者。</a:t>
            </a:r>
            <a:endParaRPr lang="en-US" altLang="zh-TW" sz="4000" b="0" dirty="0">
              <a:latin typeface="+mn-ea"/>
              <a:ea typeface="SetoFont" panose="0200060000000000000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6712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霸凌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2134076"/>
            <a:ext cx="10972799" cy="44492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 panose="02000600000000000000"/>
              </a:rPr>
              <a:t>霸凌的定義：</a:t>
            </a:r>
            <a:endParaRPr lang="en-US" altLang="zh-TW" sz="4000" b="0" dirty="0">
              <a:latin typeface="新細明體" panose="02020500000000000000" pitchFamily="18" charset="-120"/>
              <a:ea typeface="SetoFont" panose="02000600000000000000"/>
            </a:endParaRPr>
          </a:p>
          <a:p>
            <a:pPr marL="0" indent="0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 panose="02000600000000000000"/>
              </a:rPr>
              <a:t>指個人或</a:t>
            </a:r>
            <a:r>
              <a:rPr lang="zh-TW" altLang="en-US" sz="4000" b="0" dirty="0" smtClean="0">
                <a:latin typeface="新細明體" panose="02020500000000000000" pitchFamily="18" charset="-120"/>
                <a:ea typeface="SetoFont" panose="02000600000000000000"/>
              </a:rPr>
              <a:t>集體長時間以</a:t>
            </a:r>
            <a:r>
              <a:rPr lang="zh-TW" altLang="en-US" sz="4000" b="0" dirty="0">
                <a:latin typeface="新細明體" panose="02020500000000000000" pitchFamily="18" charset="-120"/>
                <a:ea typeface="SetoFont" panose="02000600000000000000"/>
              </a:rPr>
              <a:t>言語、文字、圖畫、符號、肢體動作、</a:t>
            </a:r>
            <a:r>
              <a:rPr lang="zh-TW" altLang="en-US" sz="4000" b="0" dirty="0">
                <a:solidFill>
                  <a:srgbClr val="FF0000"/>
                </a:solidFill>
                <a:latin typeface="新細明體" panose="02020500000000000000" pitchFamily="18" charset="-120"/>
                <a:ea typeface="SetoFont" panose="02000600000000000000"/>
              </a:rPr>
              <a:t>電子通訊</a:t>
            </a:r>
            <a:r>
              <a:rPr lang="zh-TW" altLang="en-US" sz="4000" b="0" dirty="0">
                <a:latin typeface="新細明體" panose="02020500000000000000" pitchFamily="18" charset="-120"/>
                <a:ea typeface="SetoFont" panose="02000600000000000000"/>
              </a:rPr>
              <a:t>、</a:t>
            </a:r>
            <a:r>
              <a:rPr lang="zh-TW" altLang="en-US" sz="4000" b="0" dirty="0">
                <a:solidFill>
                  <a:srgbClr val="FF0000"/>
                </a:solidFill>
                <a:latin typeface="新細明體" panose="02020500000000000000" pitchFamily="18" charset="-120"/>
                <a:ea typeface="SetoFont" panose="02000600000000000000"/>
              </a:rPr>
              <a:t>網際網路</a:t>
            </a:r>
            <a:r>
              <a:rPr lang="zh-TW" altLang="en-US" sz="4000" b="0" dirty="0">
                <a:latin typeface="新細明體" panose="02020500000000000000" pitchFamily="18" charset="-120"/>
                <a:ea typeface="SetoFont" panose="02000600000000000000"/>
              </a:rPr>
              <a:t>或其他方式，直接或</a:t>
            </a:r>
            <a:r>
              <a:rPr lang="zh-TW" altLang="en-US" sz="4000" b="0" dirty="0">
                <a:solidFill>
                  <a:srgbClr val="FF0000"/>
                </a:solidFill>
                <a:latin typeface="新細明體" panose="02020500000000000000" pitchFamily="18" charset="-120"/>
                <a:ea typeface="SetoFont" panose="02000600000000000000"/>
              </a:rPr>
              <a:t>間接</a:t>
            </a:r>
            <a:r>
              <a:rPr lang="zh-TW" altLang="en-US" sz="4000" b="0" dirty="0">
                <a:latin typeface="新細明體" panose="02020500000000000000" pitchFamily="18" charset="-120"/>
                <a:ea typeface="SetoFont" panose="02000600000000000000"/>
              </a:rPr>
              <a:t>對他人故意為貶抑、排擠、欺負、騷擾或戲弄等行為，使他人處於具有敵意或不友善環境，產生精神上、生理上或財產上之損害，或影響正常學習活動之進行。</a:t>
            </a:r>
            <a:endParaRPr lang="zh-TW" altLang="en-US" sz="5400" dirty="0">
              <a:latin typeface="新細明體" panose="02020500000000000000" pitchFamily="18" charset="-120"/>
              <a:ea typeface="SetoFont" panose="02000600000000000000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792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83034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今日流程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59117" y="2270005"/>
            <a:ext cx="953992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09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：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00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～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09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：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20 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家長簽到、入座</a:t>
            </a:r>
            <a:endParaRPr lang="en-US" altLang="zh-TW" sz="4000" dirty="0">
              <a:latin typeface="Arial" pitchFamily="34" charset="0"/>
              <a:ea typeface="SetoFont"/>
              <a:cs typeface="Arial" pitchFamily="34" charset="0"/>
            </a:endParaRPr>
          </a:p>
          <a:p>
            <a:pPr marL="0" indent="0">
              <a:buNone/>
            </a:pPr>
            <a:endParaRPr lang="zh-TW" altLang="en-US" sz="2000" dirty="0">
              <a:latin typeface="Arial" pitchFamily="34" charset="0"/>
              <a:ea typeface="SetoFont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09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：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20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～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09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：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30 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  <a:hlinkClick r:id="rId2"/>
              </a:rPr>
              <a:t>歡迎短片</a:t>
            </a:r>
            <a:endParaRPr lang="en-US" altLang="zh-TW" sz="4000" dirty="0">
              <a:latin typeface="Arial" pitchFamily="34" charset="0"/>
              <a:ea typeface="SetoFont"/>
              <a:cs typeface="Arial" pitchFamily="34" charset="0"/>
            </a:endParaRPr>
          </a:p>
          <a:p>
            <a:pPr marL="0" indent="0">
              <a:buNone/>
            </a:pPr>
            <a:endParaRPr lang="en-US" altLang="zh-TW" sz="2000" dirty="0">
              <a:latin typeface="Arial" pitchFamily="34" charset="0"/>
              <a:ea typeface="SetoFont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09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：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30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～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11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：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10 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親師座談</a:t>
            </a:r>
            <a:endParaRPr lang="en-US" altLang="zh-TW" sz="4000" dirty="0">
              <a:latin typeface="Arial" pitchFamily="34" charset="0"/>
              <a:ea typeface="SetoFont"/>
              <a:cs typeface="Arial" pitchFamily="34" charset="0"/>
            </a:endParaRPr>
          </a:p>
          <a:p>
            <a:pPr marL="0" indent="0">
              <a:buNone/>
            </a:pPr>
            <a:endParaRPr lang="zh-TW" altLang="en-US" sz="2000" dirty="0">
              <a:latin typeface="Arial" pitchFamily="34" charset="0"/>
              <a:ea typeface="SetoFont"/>
              <a:cs typeface="Arial" pitchFamily="34" charset="0"/>
            </a:endParaRPr>
          </a:p>
          <a:p>
            <a:pPr marL="0" indent="0">
              <a:buNone/>
            </a:pP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11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：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10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～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11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：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30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 場地復原、環境整理</a:t>
            </a:r>
          </a:p>
        </p:txBody>
      </p:sp>
    </p:spTree>
    <p:extLst>
      <p:ext uri="{BB962C8B-B14F-4D97-AF65-F5344CB8AC3E}">
        <p14:creationId xmlns="" xmlns:p14="http://schemas.microsoft.com/office/powerpoint/2010/main" val="2077075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霸凌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35978" y="1562576"/>
            <a:ext cx="10972799" cy="44492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 panose="02000600000000000000"/>
              </a:rPr>
              <a:t>教育部目前將霸凌，分為五類：</a:t>
            </a:r>
            <a:endParaRPr lang="en-US" altLang="zh-TW" sz="4000" b="0" dirty="0">
              <a:latin typeface="新細明體" panose="02020500000000000000" pitchFamily="18" charset="-120"/>
              <a:ea typeface="SetoFont" panose="02000600000000000000"/>
            </a:endParaRPr>
          </a:p>
          <a:p>
            <a:pPr marL="0" indent="0" algn="ctr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 panose="02000600000000000000"/>
              </a:rPr>
              <a:t>肢體霸凌</a:t>
            </a:r>
            <a:endParaRPr lang="en-US" altLang="zh-TW" sz="4000" b="0" dirty="0">
              <a:latin typeface="新細明體" panose="02020500000000000000" pitchFamily="18" charset="-120"/>
              <a:ea typeface="SetoFont" panose="02000600000000000000"/>
            </a:endParaRPr>
          </a:p>
          <a:p>
            <a:pPr marL="0" indent="0" algn="ctr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新細明體" panose="02020500000000000000" pitchFamily="18" charset="-120"/>
                <a:ea typeface="SetoFont" panose="02000600000000000000"/>
              </a:rPr>
              <a:t>關係霸凌</a:t>
            </a:r>
            <a:endParaRPr lang="en-US" altLang="zh-TW" sz="4000" dirty="0">
              <a:solidFill>
                <a:srgbClr val="FF0000"/>
              </a:solidFill>
              <a:latin typeface="新細明體" panose="02020500000000000000" pitchFamily="18" charset="-120"/>
              <a:ea typeface="SetoFont" panose="02000600000000000000"/>
            </a:endParaRPr>
          </a:p>
          <a:p>
            <a:pPr marL="0" indent="0" algn="ctr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新細明體" panose="02020500000000000000" pitchFamily="18" charset="-120"/>
                <a:ea typeface="SetoFont" panose="02000600000000000000"/>
              </a:rPr>
              <a:t>言語霸凌</a:t>
            </a:r>
            <a:endParaRPr lang="en-US" altLang="zh-TW" sz="4000" dirty="0">
              <a:solidFill>
                <a:srgbClr val="FF0000"/>
              </a:solidFill>
              <a:latin typeface="新細明體" panose="02020500000000000000" pitchFamily="18" charset="-120"/>
              <a:ea typeface="SetoFont" panose="02000600000000000000"/>
            </a:endParaRPr>
          </a:p>
          <a:p>
            <a:pPr marL="0" indent="0" algn="ctr">
              <a:buNone/>
            </a:pPr>
            <a:r>
              <a:rPr lang="zh-TW" altLang="en-US" sz="4000" dirty="0">
                <a:solidFill>
                  <a:srgbClr val="FF0000"/>
                </a:solidFill>
                <a:latin typeface="新細明體" panose="02020500000000000000" pitchFamily="18" charset="-120"/>
                <a:ea typeface="SetoFont" panose="02000600000000000000"/>
              </a:rPr>
              <a:t>網路霸凌</a:t>
            </a:r>
            <a:endParaRPr lang="en-US" altLang="zh-TW" sz="4000" dirty="0">
              <a:solidFill>
                <a:srgbClr val="FF0000"/>
              </a:solidFill>
              <a:latin typeface="新細明體" panose="02020500000000000000" pitchFamily="18" charset="-120"/>
              <a:ea typeface="SetoFont" panose="02000600000000000000"/>
            </a:endParaRPr>
          </a:p>
          <a:p>
            <a:pPr marL="0" indent="0" algn="ctr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 panose="02000600000000000000"/>
              </a:rPr>
              <a:t>反擊霸凌</a:t>
            </a:r>
            <a:endParaRPr lang="zh-TW" altLang="en-US" sz="4000" dirty="0">
              <a:latin typeface="新細明體" panose="02020500000000000000" pitchFamily="18" charset="-120"/>
              <a:ea typeface="SetoFont" panose="02000600000000000000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7686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="" xmlns:a16="http://schemas.microsoft.com/office/drawing/2014/main" id="{C1E8B66F-D27D-425C-8516-99939390BF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885" y="84841"/>
            <a:ext cx="3429000" cy="6858000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="" xmlns:a16="http://schemas.microsoft.com/office/drawing/2014/main" id="{79559A54-C003-47CD-9AD2-DD5AF3754C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805" y="0"/>
            <a:ext cx="4769195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5925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201656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sz="7200" b="1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班級經營</a:t>
            </a:r>
          </a:p>
        </p:txBody>
      </p:sp>
    </p:spTree>
    <p:extLst>
      <p:ext uri="{BB962C8B-B14F-4D97-AF65-F5344CB8AC3E}">
        <p14:creationId xmlns="" xmlns:p14="http://schemas.microsoft.com/office/powerpoint/2010/main" val="1700941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24449"/>
            <a:ext cx="10515600" cy="927344"/>
          </a:xfrm>
        </p:spPr>
        <p:txBody>
          <a:bodyPr>
            <a:normAutofit/>
          </a:bodyPr>
          <a:lstStyle/>
          <a:p>
            <a:pPr algn="l"/>
            <a:r>
              <a:rPr lang="zh-TW" altLang="en-US" sz="4800" dirty="0" smtClean="0">
                <a:latin typeface="+mn-ea"/>
                <a:ea typeface="+mn-ea"/>
              </a:rPr>
              <a:t>班級經營理念</a:t>
            </a:r>
            <a:endParaRPr lang="zh-TW" altLang="en-US" sz="48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zh-TW" altLang="en-US" sz="3600" dirty="0" smtClean="0">
                <a:latin typeface="+mn-ea"/>
                <a:ea typeface="+mn-ea"/>
              </a:rPr>
              <a:t>一、品行比課業成績重要</a:t>
            </a:r>
            <a:endParaRPr lang="en-US" altLang="zh-TW" sz="3600" dirty="0" smtClean="0">
              <a:latin typeface="+mn-ea"/>
              <a:ea typeface="+mn-ea"/>
            </a:endParaRPr>
          </a:p>
          <a:p>
            <a:pPr>
              <a:buFont typeface="Arial" charset="0"/>
              <a:buNone/>
            </a:pPr>
            <a:endParaRPr lang="en-US" altLang="zh-TW" sz="3600" dirty="0" smtClean="0">
              <a:latin typeface="+mn-ea"/>
              <a:ea typeface="+mn-ea"/>
            </a:endParaRPr>
          </a:p>
          <a:p>
            <a:pPr>
              <a:buFont typeface="Arial" charset="0"/>
              <a:buNone/>
            </a:pPr>
            <a:r>
              <a:rPr lang="zh-TW" altLang="en-US" sz="3600" dirty="0" smtClean="0">
                <a:latin typeface="+mn-ea"/>
                <a:ea typeface="+mn-ea"/>
              </a:rPr>
              <a:t>二、人際互動</a:t>
            </a:r>
            <a:endParaRPr lang="en-US" altLang="zh-TW" sz="3600" dirty="0" smtClean="0">
              <a:latin typeface="+mn-ea"/>
              <a:ea typeface="+mn-ea"/>
            </a:endParaRPr>
          </a:p>
          <a:p>
            <a:pPr>
              <a:buFont typeface="Arial" charset="0"/>
              <a:buNone/>
            </a:pPr>
            <a:endParaRPr lang="en-US" altLang="zh-TW" sz="3600" dirty="0" smtClean="0">
              <a:latin typeface="+mn-ea"/>
              <a:ea typeface="+mn-ea"/>
            </a:endParaRPr>
          </a:p>
          <a:p>
            <a:pPr>
              <a:buFont typeface="Arial" charset="0"/>
              <a:buNone/>
            </a:pPr>
            <a:r>
              <a:rPr lang="zh-TW" altLang="en-US" sz="3600" dirty="0" smtClean="0">
                <a:latin typeface="+mn-ea"/>
                <a:ea typeface="+mn-ea"/>
              </a:rPr>
              <a:t>三、培養個人學習興趣</a:t>
            </a:r>
            <a:endParaRPr lang="en-US" altLang="zh-TW" sz="3600" dirty="0" smtClean="0">
              <a:latin typeface="+mn-ea"/>
              <a:ea typeface="+mn-ea"/>
            </a:endParaRPr>
          </a:p>
          <a:p>
            <a:pPr>
              <a:buFont typeface="Arial" charset="0"/>
              <a:buNone/>
            </a:pPr>
            <a:endParaRPr lang="en-US" altLang="zh-TW" sz="3600" dirty="0" smtClean="0">
              <a:latin typeface="+mn-ea"/>
              <a:ea typeface="+mn-ea"/>
            </a:endParaRPr>
          </a:p>
          <a:p>
            <a:pPr>
              <a:buFont typeface="Arial" charset="0"/>
              <a:buNone/>
            </a:pPr>
            <a:r>
              <a:rPr lang="zh-TW" altLang="en-US" sz="3600" dirty="0" smtClean="0">
                <a:latin typeface="+mn-ea"/>
                <a:ea typeface="+mn-ea"/>
              </a:rPr>
              <a:t>四、鼓勵學生遇事先思考</a:t>
            </a:r>
            <a:endParaRPr lang="zh-TW" altLang="en-US" sz="3600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尊重 </a:t>
            </a:r>
            <a:r>
              <a:rPr lang="en-US" altLang="zh-TW" sz="5400" dirty="0">
                <a:solidFill>
                  <a:schemeClr val="accent1">
                    <a:lumMod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toFont" pitchFamily="2" charset="-120"/>
              </a:rPr>
              <a:t>&amp;</a:t>
            </a:r>
            <a:r>
              <a:rPr lang="zh-TW" altLang="en-US" sz="54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 責任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9988"/>
          </a:xfrm>
        </p:spPr>
        <p:txBody>
          <a:bodyPr/>
          <a:lstStyle/>
          <a:p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國中與國小最大差異：</a:t>
            </a:r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國中進入青春期，孩子的成長與個人意見展現</a:t>
            </a:r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讓孩子自行完成他的責任義務，並學會承擔</a:t>
            </a:r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marL="0" indent="0">
              <a:buNone/>
            </a:pPr>
            <a:endParaRPr lang="zh-TW" altLang="en-US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  <p:sp>
        <p:nvSpPr>
          <p:cNvPr id="4" name="橢圓 3"/>
          <p:cNvSpPr/>
          <p:nvPr/>
        </p:nvSpPr>
        <p:spPr>
          <a:xfrm>
            <a:off x="1603947" y="2728210"/>
            <a:ext cx="3717561" cy="1229193"/>
          </a:xfrm>
          <a:prstGeom prst="ellips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rgbClr val="002060"/>
                </a:solidFill>
              </a:rPr>
              <a:t>尊重</a:t>
            </a:r>
            <a:endParaRPr lang="zh-TW" altLang="en-US" sz="40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5758721" y="2728210"/>
            <a:ext cx="3717561" cy="1229193"/>
          </a:xfrm>
          <a:prstGeom prst="ellipse">
            <a:avLst/>
          </a:prstGeom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000" b="1" dirty="0">
                <a:solidFill>
                  <a:srgbClr val="002060"/>
                </a:solidFill>
                <a:latin typeface="+mn-ea"/>
              </a:rPr>
              <a:t>責任</a:t>
            </a:r>
          </a:p>
        </p:txBody>
      </p:sp>
    </p:spTree>
    <p:extLst>
      <p:ext uri="{BB962C8B-B14F-4D97-AF65-F5344CB8AC3E}">
        <p14:creationId xmlns="" xmlns:p14="http://schemas.microsoft.com/office/powerpoint/2010/main" val="1117552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="" xmlns:a16="http://schemas.microsoft.com/office/drawing/2014/main" id="{B89CE5EB-9CEA-4C6B-BA6C-8D1EFFE43465}"/>
              </a:ext>
            </a:extLst>
          </p:cNvPr>
          <p:cNvSpPr txBox="1">
            <a:spLocks/>
          </p:cNvSpPr>
          <p:nvPr/>
        </p:nvSpPr>
        <p:spPr>
          <a:xfrm>
            <a:off x="1981200" y="622168"/>
            <a:ext cx="8229600" cy="4609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>
                <a:ea typeface="SetoFont" panose="02000600000000000000"/>
              </a:rPr>
              <a:t>上課須知：</a:t>
            </a:r>
            <a:r>
              <a:rPr lang="zh-TW" altLang="en-US" b="1" dirty="0">
                <a:solidFill>
                  <a:srgbClr val="FF0000"/>
                </a:solidFill>
                <a:ea typeface="SetoFont" panose="02000600000000000000"/>
              </a:rPr>
              <a:t>尊重</a:t>
            </a:r>
            <a:r>
              <a:rPr lang="en-US" altLang="zh-TW" b="1" dirty="0">
                <a:solidFill>
                  <a:srgbClr val="FF0000"/>
                </a:solidFill>
                <a:ea typeface="SetoFont" panose="02000600000000000000"/>
              </a:rPr>
              <a:t/>
            </a:r>
            <a:br>
              <a:rPr lang="en-US" altLang="zh-TW" b="1" dirty="0">
                <a:solidFill>
                  <a:srgbClr val="FF0000"/>
                </a:solidFill>
                <a:ea typeface="SetoFont" panose="02000600000000000000"/>
              </a:rPr>
            </a:br>
            <a:endParaRPr lang="en-US" altLang="zh-TW" b="1" dirty="0">
              <a:solidFill>
                <a:srgbClr val="FF0000"/>
              </a:solidFill>
              <a:ea typeface="SetoFont" panose="02000600000000000000"/>
            </a:endParaRPr>
          </a:p>
          <a:p>
            <a:r>
              <a:rPr lang="zh-TW" altLang="en-US" sz="4000" b="1" dirty="0">
                <a:ea typeface="SetoFont" panose="02000600000000000000"/>
              </a:rPr>
              <a:t>尊重老師</a:t>
            </a:r>
            <a:r>
              <a:rPr lang="zh-TW" altLang="en-US" sz="4000" b="1" dirty="0">
                <a:solidFill>
                  <a:srgbClr val="FF0000"/>
                </a:solidFill>
                <a:ea typeface="SetoFont" panose="02000600000000000000"/>
              </a:rPr>
              <a:t>上課</a:t>
            </a:r>
            <a:r>
              <a:rPr lang="zh-TW" altLang="en-US" sz="4000" b="1" dirty="0">
                <a:ea typeface="SetoFont" panose="02000600000000000000"/>
              </a:rPr>
              <a:t>的權利</a:t>
            </a:r>
            <a:r>
              <a:rPr lang="en-US" altLang="zh-TW" sz="4000" b="1" dirty="0">
                <a:ea typeface="SetoFont" panose="02000600000000000000"/>
              </a:rPr>
              <a:t/>
            </a:r>
            <a:br>
              <a:rPr lang="en-US" altLang="zh-TW" sz="4000" b="1" dirty="0">
                <a:ea typeface="SetoFont" panose="02000600000000000000"/>
              </a:rPr>
            </a:br>
            <a:endParaRPr lang="en-US" altLang="zh-TW" sz="4000" b="1" dirty="0">
              <a:ea typeface="SetoFont" panose="02000600000000000000"/>
            </a:endParaRPr>
          </a:p>
          <a:p>
            <a:r>
              <a:rPr lang="zh-TW" altLang="en-US" sz="4000" b="1" dirty="0">
                <a:ea typeface="SetoFont" panose="02000600000000000000"/>
              </a:rPr>
              <a:t>尊重自己</a:t>
            </a:r>
            <a:r>
              <a:rPr lang="zh-TW" altLang="en-US" sz="4000" b="1" dirty="0">
                <a:solidFill>
                  <a:srgbClr val="FF0000"/>
                </a:solidFill>
                <a:ea typeface="SetoFont" panose="02000600000000000000"/>
              </a:rPr>
              <a:t>學習</a:t>
            </a:r>
            <a:r>
              <a:rPr lang="zh-TW" altLang="en-US" sz="4000" b="1" dirty="0">
                <a:ea typeface="SetoFont" panose="02000600000000000000"/>
              </a:rPr>
              <a:t>的權利</a:t>
            </a:r>
            <a:r>
              <a:rPr lang="en-US" altLang="zh-TW" sz="4000" b="1" dirty="0">
                <a:ea typeface="SetoFont" panose="02000600000000000000"/>
              </a:rPr>
              <a:t/>
            </a:r>
            <a:br>
              <a:rPr lang="en-US" altLang="zh-TW" sz="4000" b="1" dirty="0">
                <a:ea typeface="SetoFont" panose="02000600000000000000"/>
              </a:rPr>
            </a:br>
            <a:endParaRPr lang="en-US" altLang="zh-TW" sz="4000" b="1" dirty="0">
              <a:ea typeface="SetoFont" panose="02000600000000000000"/>
            </a:endParaRPr>
          </a:p>
          <a:p>
            <a:r>
              <a:rPr lang="zh-TW" altLang="en-US" sz="4000" b="1" dirty="0">
                <a:ea typeface="SetoFont" panose="02000600000000000000"/>
              </a:rPr>
              <a:t>尊重同學</a:t>
            </a:r>
            <a:r>
              <a:rPr lang="zh-TW" altLang="en-US" sz="4000" b="1" dirty="0">
                <a:solidFill>
                  <a:srgbClr val="FF0000"/>
                </a:solidFill>
                <a:ea typeface="SetoFont" panose="02000600000000000000"/>
              </a:rPr>
              <a:t>聽課</a:t>
            </a:r>
            <a:r>
              <a:rPr lang="zh-TW" altLang="en-US" sz="4000" b="1" dirty="0">
                <a:ea typeface="SetoFont" panose="02000600000000000000"/>
              </a:rPr>
              <a:t>的權利</a:t>
            </a:r>
          </a:p>
        </p:txBody>
      </p:sp>
    </p:spTree>
    <p:extLst>
      <p:ext uri="{BB962C8B-B14F-4D97-AF65-F5344CB8AC3E}">
        <p14:creationId xmlns="" xmlns:p14="http://schemas.microsoft.com/office/powerpoint/2010/main" val="18941105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="" xmlns:a16="http://schemas.microsoft.com/office/drawing/2014/main" id="{B89CE5EB-9CEA-4C6B-BA6C-8D1EFFE43465}"/>
              </a:ext>
            </a:extLst>
          </p:cNvPr>
          <p:cNvSpPr txBox="1">
            <a:spLocks/>
          </p:cNvSpPr>
          <p:nvPr/>
        </p:nvSpPr>
        <p:spPr>
          <a:xfrm>
            <a:off x="1981200" y="216817"/>
            <a:ext cx="8229600" cy="14800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>
                <a:latin typeface="SetoFont" panose="02000600000000000000"/>
              </a:rPr>
              <a:t>上課須知：</a:t>
            </a:r>
            <a:r>
              <a:rPr lang="zh-TW" altLang="en-US" b="1" dirty="0">
                <a:solidFill>
                  <a:srgbClr val="FF0000"/>
                </a:solidFill>
                <a:latin typeface="SetoFont" panose="02000600000000000000"/>
              </a:rPr>
              <a:t>尊重</a:t>
            </a:r>
            <a:endParaRPr lang="zh-TW" altLang="en-US" sz="4800" b="1" dirty="0">
              <a:solidFill>
                <a:srgbClr val="FF0000"/>
              </a:solidFill>
              <a:latin typeface="SetoFont" panose="0200060000000000000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="" xmlns:a16="http://schemas.microsoft.com/office/drawing/2014/main" id="{261CE480-1C5E-46D0-8B93-6F2E5108549E}"/>
              </a:ext>
            </a:extLst>
          </p:cNvPr>
          <p:cNvSpPr txBox="1">
            <a:spLocks/>
          </p:cNvSpPr>
          <p:nvPr/>
        </p:nvSpPr>
        <p:spPr>
          <a:xfrm>
            <a:off x="505905" y="2403835"/>
            <a:ext cx="11180189" cy="3912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000" b="1" dirty="0">
                <a:latin typeface="SetoFont" panose="02000600000000000000"/>
              </a:rPr>
              <a:t>預備鐘響 </a:t>
            </a:r>
            <a:r>
              <a:rPr lang="en-US" altLang="zh-TW" sz="4000" b="1" dirty="0">
                <a:latin typeface="SetoFont" panose="02000600000000000000"/>
              </a:rPr>
              <a:t>(</a:t>
            </a:r>
            <a:r>
              <a:rPr lang="zh-TW" altLang="en-US" sz="4000" b="1" dirty="0" smtClean="0">
                <a:latin typeface="SetoFont" panose="02000600000000000000"/>
              </a:rPr>
              <a:t>下課後第八</a:t>
            </a:r>
            <a:r>
              <a:rPr lang="zh-TW" altLang="en-US" sz="4000" b="1" dirty="0">
                <a:latin typeface="SetoFont" panose="02000600000000000000"/>
              </a:rPr>
              <a:t>分鐘</a:t>
            </a:r>
            <a:r>
              <a:rPr lang="en-US" altLang="zh-TW" sz="4000" b="1" dirty="0">
                <a:latin typeface="SetoFont" panose="02000600000000000000"/>
              </a:rPr>
              <a:t>) </a:t>
            </a:r>
            <a:r>
              <a:rPr lang="zh-TW" altLang="en-US" sz="4000" b="1" dirty="0">
                <a:latin typeface="SetoFont" panose="02000600000000000000"/>
              </a:rPr>
              <a:t>，前往教室準備。</a:t>
            </a:r>
          </a:p>
          <a:p>
            <a:pPr algn="l"/>
            <a:endParaRPr lang="en-US" altLang="zh-TW" sz="4000" b="1" dirty="0">
              <a:latin typeface="SetoFont" panose="02000600000000000000"/>
            </a:endParaRPr>
          </a:p>
          <a:p>
            <a:pPr algn="l"/>
            <a:r>
              <a:rPr lang="zh-TW" altLang="en-US" sz="4000" b="1" dirty="0">
                <a:latin typeface="SetoFont" panose="02000600000000000000"/>
              </a:rPr>
              <a:t>上課鐘響後就定位 ，保持安靜。</a:t>
            </a:r>
          </a:p>
        </p:txBody>
      </p:sp>
    </p:spTree>
    <p:extLst>
      <p:ext uri="{BB962C8B-B14F-4D97-AF65-F5344CB8AC3E}">
        <p14:creationId xmlns="" xmlns:p14="http://schemas.microsoft.com/office/powerpoint/2010/main" val="2293843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="" xmlns:a16="http://schemas.microsoft.com/office/drawing/2014/main" id="{E9C52D60-CD3C-4C5C-A8C3-E5C330C592E8}"/>
              </a:ext>
            </a:extLst>
          </p:cNvPr>
          <p:cNvSpPr txBox="1">
            <a:spLocks/>
          </p:cNvSpPr>
          <p:nvPr/>
        </p:nvSpPr>
        <p:spPr>
          <a:xfrm>
            <a:off x="1981200" y="117693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/>
              <a:t>下課須知：</a:t>
            </a:r>
            <a:r>
              <a:rPr lang="zh-TW" altLang="en-US" b="1" dirty="0">
                <a:solidFill>
                  <a:srgbClr val="FF0000"/>
                </a:solidFill>
              </a:rPr>
              <a:t>休息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="" xmlns:a16="http://schemas.microsoft.com/office/drawing/2014/main" id="{95A40AB2-2F55-454C-959A-06A2A25E2677}"/>
              </a:ext>
            </a:extLst>
          </p:cNvPr>
          <p:cNvSpPr txBox="1">
            <a:spLocks/>
          </p:cNvSpPr>
          <p:nvPr/>
        </p:nvSpPr>
        <p:spPr>
          <a:xfrm>
            <a:off x="981959" y="2666574"/>
            <a:ext cx="10228082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000" b="1" dirty="0">
                <a:latin typeface="SetoFont"/>
              </a:rPr>
              <a:t>教室內勿喧嘩，</a:t>
            </a:r>
            <a:r>
              <a:rPr lang="zh-TW" altLang="en-US" sz="4000" b="1" dirty="0">
                <a:solidFill>
                  <a:srgbClr val="FF0000"/>
                </a:solidFill>
                <a:latin typeface="SetoFont"/>
              </a:rPr>
              <a:t>尊重想複習、休息的同學</a:t>
            </a:r>
            <a:endParaRPr lang="en-US" altLang="zh-TW" sz="4000" b="1" dirty="0">
              <a:solidFill>
                <a:srgbClr val="FF0000"/>
              </a:solidFill>
              <a:latin typeface="SetoFont"/>
            </a:endParaRPr>
          </a:p>
          <a:p>
            <a:pPr algn="l"/>
            <a:endParaRPr lang="en-US" altLang="zh-TW" sz="4000" b="1" dirty="0">
              <a:latin typeface="SetoFont"/>
            </a:endParaRPr>
          </a:p>
          <a:p>
            <a:pPr algn="l"/>
            <a:r>
              <a:rPr lang="zh-TW" altLang="en-US" sz="4000" b="1" dirty="0">
                <a:latin typeface="SetoFont"/>
              </a:rPr>
              <a:t>走廊勿跑跳，</a:t>
            </a:r>
            <a:r>
              <a:rPr lang="zh-TW" altLang="en-US" sz="4000" b="1" dirty="0">
                <a:solidFill>
                  <a:srgbClr val="FF0000"/>
                </a:solidFill>
                <a:latin typeface="SetoFont"/>
              </a:rPr>
              <a:t>尊重同學的用路權</a:t>
            </a:r>
            <a:endParaRPr lang="en-US" altLang="zh-TW" sz="4000" b="1" dirty="0">
              <a:solidFill>
                <a:srgbClr val="FF0000"/>
              </a:solidFill>
              <a:latin typeface="SetoFont"/>
            </a:endParaRPr>
          </a:p>
          <a:p>
            <a:pPr algn="l"/>
            <a:endParaRPr lang="en-US" altLang="zh-TW" sz="4000" b="1" dirty="0">
              <a:latin typeface="SetoFont"/>
            </a:endParaRPr>
          </a:p>
          <a:p>
            <a:pPr algn="l"/>
            <a:r>
              <a:rPr lang="zh-TW" altLang="en-US" sz="4000" b="1" dirty="0">
                <a:latin typeface="SetoFont"/>
              </a:rPr>
              <a:t>上廁所</a:t>
            </a:r>
            <a:r>
              <a:rPr lang="en-US" altLang="zh-TW" sz="4000" b="1" dirty="0">
                <a:latin typeface="SetoFont"/>
              </a:rPr>
              <a:t>+</a:t>
            </a:r>
            <a:r>
              <a:rPr lang="zh-TW" altLang="en-US" sz="4000" b="1" dirty="0">
                <a:latin typeface="SetoFont"/>
              </a:rPr>
              <a:t>喝水，</a:t>
            </a:r>
            <a:r>
              <a:rPr lang="zh-TW" altLang="en-US" sz="4000" b="1" dirty="0">
                <a:solidFill>
                  <a:srgbClr val="FF0000"/>
                </a:solidFill>
                <a:latin typeface="SetoFont"/>
              </a:rPr>
              <a:t>尊重自己的身體</a:t>
            </a:r>
            <a:endParaRPr lang="en-US" altLang="zh-TW" sz="4000" b="1" dirty="0">
              <a:solidFill>
                <a:srgbClr val="FF0000"/>
              </a:solidFill>
              <a:latin typeface="SetoFon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951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="" xmlns:a16="http://schemas.microsoft.com/office/drawing/2014/main" id="{E9C52D60-CD3C-4C5C-A8C3-E5C330C592E8}"/>
              </a:ext>
            </a:extLst>
          </p:cNvPr>
          <p:cNvSpPr txBox="1">
            <a:spLocks/>
          </p:cNvSpPr>
          <p:nvPr/>
        </p:nvSpPr>
        <p:spPr>
          <a:xfrm>
            <a:off x="1981200" y="117693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>
                <a:latin typeface="SetoFont"/>
              </a:rPr>
              <a:t>學習的</a:t>
            </a:r>
            <a:r>
              <a:rPr lang="zh-TW" altLang="en-US" b="1" dirty="0">
                <a:solidFill>
                  <a:srgbClr val="FF0000"/>
                </a:solidFill>
                <a:latin typeface="SetoFont"/>
              </a:rPr>
              <a:t>責任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="" xmlns:a16="http://schemas.microsoft.com/office/drawing/2014/main" id="{95A40AB2-2F55-454C-959A-06A2A25E2677}"/>
              </a:ext>
            </a:extLst>
          </p:cNvPr>
          <p:cNvSpPr txBox="1">
            <a:spLocks/>
          </p:cNvSpPr>
          <p:nvPr/>
        </p:nvSpPr>
        <p:spPr>
          <a:xfrm>
            <a:off x="981959" y="2666573"/>
            <a:ext cx="10228082" cy="4064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000" b="1" dirty="0">
                <a:latin typeface="SetoFont"/>
              </a:rPr>
              <a:t>學生：書寫聯絡本、作業、訂正考卷的</a:t>
            </a:r>
            <a:r>
              <a:rPr lang="zh-TW" altLang="en-US" sz="4000" b="1" dirty="0">
                <a:solidFill>
                  <a:srgbClr val="FF0000"/>
                </a:solidFill>
                <a:latin typeface="SetoFont"/>
              </a:rPr>
              <a:t>責任</a:t>
            </a:r>
            <a:endParaRPr lang="en-US" altLang="zh-TW" sz="4000" b="1" dirty="0">
              <a:solidFill>
                <a:srgbClr val="FF0000"/>
              </a:solidFill>
              <a:latin typeface="SetoFont"/>
            </a:endParaRPr>
          </a:p>
          <a:p>
            <a:pPr algn="l"/>
            <a:r>
              <a:rPr lang="zh-TW" altLang="en-US" sz="4000" b="1" dirty="0">
                <a:latin typeface="SetoFont"/>
              </a:rPr>
              <a:t>           </a:t>
            </a:r>
            <a:r>
              <a:rPr lang="zh-TW" altLang="en-US" sz="4000" b="1" dirty="0" smtClean="0">
                <a:latin typeface="SetoFont"/>
              </a:rPr>
              <a:t>考</a:t>
            </a:r>
            <a:r>
              <a:rPr lang="zh-TW" altLang="en-US" sz="4000" b="1" dirty="0">
                <a:latin typeface="SetoFont"/>
              </a:rPr>
              <a:t>前念書、考後檢討的</a:t>
            </a:r>
            <a:r>
              <a:rPr lang="zh-TW" altLang="en-US" sz="4000" b="1" dirty="0">
                <a:solidFill>
                  <a:srgbClr val="FF0000"/>
                </a:solidFill>
                <a:latin typeface="SetoFont"/>
              </a:rPr>
              <a:t>責任</a:t>
            </a:r>
            <a:endParaRPr lang="en-US" altLang="zh-TW" sz="4000" b="1" dirty="0">
              <a:solidFill>
                <a:srgbClr val="FF0000"/>
              </a:solidFill>
              <a:latin typeface="SetoFont"/>
            </a:endParaRPr>
          </a:p>
          <a:p>
            <a:pPr algn="l"/>
            <a:endParaRPr lang="en-US" altLang="zh-TW" sz="4000" b="1" dirty="0">
              <a:latin typeface="SetoFont"/>
            </a:endParaRPr>
          </a:p>
          <a:p>
            <a:pPr algn="l"/>
            <a:r>
              <a:rPr lang="zh-TW" altLang="en-US" sz="4000" b="1" dirty="0">
                <a:latin typeface="SetoFont"/>
              </a:rPr>
              <a:t>家長：檢查、簽名的</a:t>
            </a:r>
            <a:r>
              <a:rPr lang="zh-TW" altLang="en-US" sz="4000" b="1" dirty="0">
                <a:solidFill>
                  <a:srgbClr val="FF0000"/>
                </a:solidFill>
                <a:latin typeface="SetoFont"/>
              </a:rPr>
              <a:t>責任</a:t>
            </a:r>
            <a:endParaRPr lang="en-US" altLang="zh-TW" sz="4000" b="1" dirty="0">
              <a:solidFill>
                <a:srgbClr val="FF0000"/>
              </a:solidFill>
              <a:latin typeface="SetoFont"/>
            </a:endParaRPr>
          </a:p>
          <a:p>
            <a:pPr algn="l"/>
            <a:endParaRPr lang="en-US" altLang="zh-TW" sz="4000" b="1" dirty="0">
              <a:latin typeface="SetoFont"/>
            </a:endParaRPr>
          </a:p>
          <a:p>
            <a:pPr algn="l"/>
            <a:r>
              <a:rPr lang="zh-TW" altLang="en-US" sz="4000" b="1" dirty="0">
                <a:latin typeface="SetoFont"/>
              </a:rPr>
              <a:t>老師：傳道、授業、解惑的</a:t>
            </a:r>
            <a:r>
              <a:rPr lang="zh-TW" altLang="en-US" sz="4000" b="1" dirty="0">
                <a:solidFill>
                  <a:srgbClr val="FF0000"/>
                </a:solidFill>
                <a:latin typeface="SetoFont"/>
              </a:rPr>
              <a:t>責任</a:t>
            </a:r>
            <a:endParaRPr lang="en-US" altLang="zh-TW" sz="4000" b="1" dirty="0">
              <a:solidFill>
                <a:srgbClr val="FF0000"/>
              </a:solidFill>
              <a:latin typeface="SetoFon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50538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="" xmlns:a16="http://schemas.microsoft.com/office/drawing/2014/main" id="{E9C52D60-CD3C-4C5C-A8C3-E5C330C592E8}"/>
              </a:ext>
            </a:extLst>
          </p:cNvPr>
          <p:cNvSpPr txBox="1">
            <a:spLocks/>
          </p:cNvSpPr>
          <p:nvPr/>
        </p:nvSpPr>
        <p:spPr>
          <a:xfrm>
            <a:off x="1981200" y="117693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>
                <a:latin typeface="SetoFont"/>
              </a:rPr>
              <a:t>榮譽的</a:t>
            </a:r>
            <a:r>
              <a:rPr lang="zh-TW" altLang="en-US" b="1" dirty="0">
                <a:solidFill>
                  <a:srgbClr val="FF0000"/>
                </a:solidFill>
                <a:latin typeface="SetoFont"/>
              </a:rPr>
              <a:t>責任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="" xmlns:a16="http://schemas.microsoft.com/office/drawing/2014/main" id="{95A40AB2-2F55-454C-959A-06A2A25E2677}"/>
              </a:ext>
            </a:extLst>
          </p:cNvPr>
          <p:cNvSpPr txBox="1">
            <a:spLocks/>
          </p:cNvSpPr>
          <p:nvPr/>
        </p:nvSpPr>
        <p:spPr>
          <a:xfrm>
            <a:off x="716436" y="2666573"/>
            <a:ext cx="10878533" cy="37247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000" b="1" dirty="0">
                <a:latin typeface="SetoFont"/>
              </a:rPr>
              <a:t>整潔：每日三次確實打掃、抽屜置物櫃整理</a:t>
            </a:r>
            <a:endParaRPr lang="en-US" altLang="zh-TW" sz="4000" b="1" dirty="0">
              <a:latin typeface="SetoFont"/>
            </a:endParaRPr>
          </a:p>
          <a:p>
            <a:pPr algn="l"/>
            <a:r>
              <a:rPr lang="zh-TW" altLang="en-US" sz="4000" b="1" dirty="0">
                <a:solidFill>
                  <a:srgbClr val="FF0000"/>
                </a:solidFill>
                <a:latin typeface="SetoFont"/>
              </a:rPr>
              <a:t>           </a:t>
            </a:r>
            <a:r>
              <a:rPr lang="zh-TW" altLang="en-US" sz="4000" b="1" dirty="0" smtClean="0">
                <a:latin typeface="SetoFont"/>
              </a:rPr>
              <a:t>外</a:t>
            </a:r>
            <a:r>
              <a:rPr lang="zh-TW" altLang="en-US" sz="4000" b="1" dirty="0">
                <a:latin typeface="SetoFont"/>
              </a:rPr>
              <a:t>堂課放學離開座位的整理</a:t>
            </a:r>
            <a:endParaRPr lang="en-US" altLang="zh-TW" sz="4000" b="1" dirty="0">
              <a:latin typeface="SetoFont"/>
            </a:endParaRPr>
          </a:p>
          <a:p>
            <a:pPr algn="l"/>
            <a:endParaRPr lang="en-US" altLang="zh-TW" sz="4000" b="1" dirty="0">
              <a:latin typeface="SetoFont"/>
            </a:endParaRPr>
          </a:p>
          <a:p>
            <a:pPr algn="l"/>
            <a:r>
              <a:rPr lang="zh-TW" altLang="en-US" sz="4000" b="1" dirty="0">
                <a:latin typeface="SetoFont"/>
              </a:rPr>
              <a:t>秩序：不遲到、按服儀規定穿著、不邊走邊吃、</a:t>
            </a:r>
            <a:endParaRPr lang="en-US" altLang="zh-TW" sz="4000" b="1" dirty="0">
              <a:latin typeface="SetoFont"/>
            </a:endParaRPr>
          </a:p>
          <a:p>
            <a:pPr algn="l"/>
            <a:r>
              <a:rPr lang="zh-TW" altLang="en-US" sz="4000" b="1" dirty="0">
                <a:solidFill>
                  <a:srgbClr val="FF0000"/>
                </a:solidFill>
                <a:latin typeface="SetoFont"/>
              </a:rPr>
              <a:t>           </a:t>
            </a:r>
            <a:r>
              <a:rPr lang="zh-TW" altLang="en-US" sz="4000" b="1" dirty="0" smtClean="0">
                <a:latin typeface="SetoFont"/>
              </a:rPr>
              <a:t>進</a:t>
            </a:r>
            <a:r>
              <a:rPr lang="zh-TW" altLang="en-US" sz="4000" b="1" dirty="0">
                <a:latin typeface="SetoFont"/>
              </a:rPr>
              <a:t>校門後</a:t>
            </a:r>
            <a:r>
              <a:rPr lang="zh-TW" altLang="en-US" sz="4000" b="1" dirty="0" smtClean="0">
                <a:latin typeface="SetoFont"/>
              </a:rPr>
              <a:t>不用</a:t>
            </a:r>
            <a:r>
              <a:rPr lang="zh-TW" altLang="en-US" sz="4000" b="1" dirty="0">
                <a:latin typeface="SetoFont"/>
              </a:rPr>
              <a:t>手機耳機、遵守交通規則</a:t>
            </a:r>
            <a:endParaRPr lang="en-US" altLang="zh-TW" sz="4000" b="1" dirty="0">
              <a:latin typeface="SetoFon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843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3031" y="1"/>
            <a:ext cx="10515600" cy="1019908"/>
          </a:xfrm>
        </p:spPr>
        <p:txBody>
          <a:bodyPr/>
          <a:lstStyle/>
          <a:p>
            <a:pPr algn="l"/>
            <a:r>
              <a:rPr lang="zh-TW" altLang="en-US" dirty="0" smtClean="0"/>
              <a:t>導師學經歷介紹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6655" y="1178168"/>
            <a:ext cx="10515600" cy="4594348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</a:pPr>
            <a:r>
              <a:rPr lang="zh-TW" altLang="en-US" sz="3500" dirty="0" smtClean="0">
                <a:latin typeface="+mn-ea"/>
                <a:ea typeface="+mn-ea"/>
              </a:rPr>
              <a:t>學歷：華興中學</a:t>
            </a:r>
            <a:r>
              <a:rPr lang="en-US" altLang="zh-TW" sz="3500" dirty="0" smtClean="0">
                <a:latin typeface="+mn-ea"/>
                <a:ea typeface="+mn-ea"/>
              </a:rPr>
              <a:t>(87.9~90.6)</a:t>
            </a:r>
          </a:p>
          <a:p>
            <a:pPr>
              <a:buFont typeface="Arial" charset="0"/>
              <a:buNone/>
            </a:pPr>
            <a:r>
              <a:rPr lang="zh-TW" altLang="en-US" sz="3500" dirty="0" smtClean="0">
                <a:latin typeface="+mn-ea"/>
                <a:ea typeface="+mn-ea"/>
              </a:rPr>
              <a:t>            中國文化大學</a:t>
            </a:r>
            <a:r>
              <a:rPr lang="en-US" altLang="zh-TW" sz="3500" dirty="0" smtClean="0">
                <a:latin typeface="+mn-ea"/>
                <a:ea typeface="+mn-ea"/>
              </a:rPr>
              <a:t>‧</a:t>
            </a:r>
            <a:r>
              <a:rPr lang="zh-TW" altLang="en-US" sz="3500" dirty="0" smtClean="0">
                <a:latin typeface="+mn-ea"/>
                <a:ea typeface="+mn-ea"/>
              </a:rPr>
              <a:t>史學系</a:t>
            </a:r>
            <a:r>
              <a:rPr lang="en-US" altLang="zh-TW" sz="3500" dirty="0" smtClean="0">
                <a:latin typeface="+mn-ea"/>
                <a:ea typeface="+mn-ea"/>
              </a:rPr>
              <a:t>(90.9~94.6)</a:t>
            </a:r>
          </a:p>
          <a:p>
            <a:pPr>
              <a:buFont typeface="Arial" charset="0"/>
              <a:buNone/>
            </a:pPr>
            <a:r>
              <a:rPr lang="zh-TW" altLang="en-US" sz="3500" dirty="0" smtClean="0">
                <a:latin typeface="+mn-ea"/>
                <a:ea typeface="+mn-ea"/>
              </a:rPr>
              <a:t>            中國文化大學</a:t>
            </a:r>
            <a:r>
              <a:rPr lang="en-US" altLang="zh-TW" sz="3500" dirty="0" smtClean="0">
                <a:latin typeface="+mn-ea"/>
                <a:ea typeface="+mn-ea"/>
              </a:rPr>
              <a:t>‧</a:t>
            </a:r>
            <a:r>
              <a:rPr lang="zh-TW" altLang="en-US" sz="3500" dirty="0" smtClean="0">
                <a:latin typeface="+mn-ea"/>
                <a:ea typeface="+mn-ea"/>
              </a:rPr>
              <a:t>史學研究所</a:t>
            </a:r>
            <a:r>
              <a:rPr lang="en-US" altLang="zh-TW" sz="3500" dirty="0" smtClean="0">
                <a:latin typeface="+mn-ea"/>
                <a:ea typeface="+mn-ea"/>
              </a:rPr>
              <a:t>(94.9~97.6)</a:t>
            </a:r>
          </a:p>
          <a:p>
            <a:pPr>
              <a:buFont typeface="Arial" charset="0"/>
              <a:buNone/>
            </a:pPr>
            <a:endParaRPr lang="en-US" altLang="zh-TW" sz="3500" dirty="0" smtClean="0">
              <a:latin typeface="+mn-ea"/>
              <a:ea typeface="+mn-ea"/>
            </a:endParaRPr>
          </a:p>
          <a:p>
            <a:pPr>
              <a:buFont typeface="Arial" charset="0"/>
              <a:buNone/>
            </a:pPr>
            <a:r>
              <a:rPr lang="zh-TW" altLang="en-US" sz="3500" dirty="0" smtClean="0">
                <a:latin typeface="+mn-ea"/>
                <a:ea typeface="+mn-ea"/>
              </a:rPr>
              <a:t>經歷：桃園仁和國中</a:t>
            </a:r>
            <a:r>
              <a:rPr lang="en-US" altLang="zh-TW" sz="3500" dirty="0" smtClean="0">
                <a:latin typeface="+mn-ea"/>
                <a:ea typeface="+mn-ea"/>
              </a:rPr>
              <a:t>‧</a:t>
            </a:r>
            <a:r>
              <a:rPr lang="zh-TW" altLang="en-US" sz="3500" dirty="0" smtClean="0">
                <a:latin typeface="+mn-ea"/>
                <a:ea typeface="+mn-ea"/>
              </a:rPr>
              <a:t>實習教師</a:t>
            </a:r>
            <a:r>
              <a:rPr lang="en-US" altLang="zh-TW" sz="3500" dirty="0" smtClean="0">
                <a:latin typeface="+mn-ea"/>
                <a:ea typeface="+mn-ea"/>
              </a:rPr>
              <a:t>(</a:t>
            </a:r>
            <a:r>
              <a:rPr lang="zh-TW" altLang="en-US" sz="3500" dirty="0" smtClean="0">
                <a:latin typeface="+mn-ea"/>
                <a:ea typeface="+mn-ea"/>
              </a:rPr>
              <a:t>民</a:t>
            </a:r>
            <a:r>
              <a:rPr lang="en-US" altLang="zh-TW" sz="3500" dirty="0" smtClean="0">
                <a:latin typeface="+mn-ea"/>
                <a:ea typeface="+mn-ea"/>
              </a:rPr>
              <a:t>97.8~98.1)</a:t>
            </a:r>
          </a:p>
          <a:p>
            <a:pPr>
              <a:buFont typeface="Arial" charset="0"/>
              <a:buNone/>
            </a:pPr>
            <a:r>
              <a:rPr lang="zh-TW" altLang="en-US" sz="3500" dirty="0" smtClean="0">
                <a:latin typeface="+mn-ea"/>
                <a:ea typeface="+mn-ea"/>
              </a:rPr>
              <a:t>            新竹竹北高中</a:t>
            </a:r>
            <a:r>
              <a:rPr lang="en-US" altLang="zh-TW" sz="3500" dirty="0" smtClean="0">
                <a:latin typeface="+mn-ea"/>
                <a:ea typeface="+mn-ea"/>
              </a:rPr>
              <a:t>‧</a:t>
            </a:r>
            <a:r>
              <a:rPr lang="zh-TW" altLang="en-US" sz="3500" dirty="0" smtClean="0">
                <a:latin typeface="+mn-ea"/>
                <a:ea typeface="+mn-ea"/>
              </a:rPr>
              <a:t>代理教師</a:t>
            </a:r>
            <a:r>
              <a:rPr lang="en-US" altLang="zh-TW" sz="3500" dirty="0" smtClean="0">
                <a:latin typeface="+mn-ea"/>
                <a:ea typeface="+mn-ea"/>
              </a:rPr>
              <a:t>(</a:t>
            </a:r>
            <a:r>
              <a:rPr lang="zh-TW" altLang="en-US" sz="3500" dirty="0" smtClean="0">
                <a:latin typeface="+mn-ea"/>
                <a:ea typeface="+mn-ea"/>
              </a:rPr>
              <a:t>民</a:t>
            </a:r>
            <a:r>
              <a:rPr lang="en-US" altLang="zh-TW" sz="3500" dirty="0" smtClean="0">
                <a:latin typeface="+mn-ea"/>
                <a:ea typeface="+mn-ea"/>
              </a:rPr>
              <a:t>98.2~98.6)</a:t>
            </a:r>
          </a:p>
          <a:p>
            <a:pPr>
              <a:buFont typeface="Arial" charset="0"/>
              <a:buNone/>
            </a:pPr>
            <a:r>
              <a:rPr lang="zh-TW" altLang="en-US" sz="3500" dirty="0" smtClean="0">
                <a:latin typeface="+mn-ea"/>
                <a:ea typeface="+mn-ea"/>
              </a:rPr>
              <a:t>            中和桂冠補習班</a:t>
            </a:r>
            <a:r>
              <a:rPr lang="en-US" altLang="zh-TW" sz="3500" dirty="0" smtClean="0">
                <a:latin typeface="+mn-ea"/>
                <a:ea typeface="+mn-ea"/>
              </a:rPr>
              <a:t>(</a:t>
            </a:r>
            <a:r>
              <a:rPr lang="zh-TW" altLang="en-US" sz="3500" dirty="0" smtClean="0">
                <a:latin typeface="+mn-ea"/>
                <a:ea typeface="+mn-ea"/>
              </a:rPr>
              <a:t>民</a:t>
            </a:r>
            <a:r>
              <a:rPr lang="en-US" altLang="zh-TW" sz="3500" dirty="0" smtClean="0">
                <a:latin typeface="+mn-ea"/>
                <a:ea typeface="+mn-ea"/>
              </a:rPr>
              <a:t>99.11~100.6)</a:t>
            </a:r>
          </a:p>
          <a:p>
            <a:pPr>
              <a:buFont typeface="Arial" charset="0"/>
              <a:buNone/>
            </a:pPr>
            <a:r>
              <a:rPr lang="zh-TW" altLang="en-US" sz="3500" dirty="0" smtClean="0">
                <a:latin typeface="+mn-ea"/>
                <a:ea typeface="+mn-ea"/>
              </a:rPr>
              <a:t>            桃園啟英高中</a:t>
            </a:r>
            <a:r>
              <a:rPr lang="en-US" altLang="zh-TW" sz="3500" dirty="0" smtClean="0">
                <a:latin typeface="+mn-ea"/>
                <a:ea typeface="+mn-ea"/>
              </a:rPr>
              <a:t>(100.8~107.7)</a:t>
            </a:r>
          </a:p>
          <a:p>
            <a:pPr>
              <a:buFont typeface="Arial" charset="0"/>
              <a:buNone/>
            </a:pPr>
            <a:r>
              <a:rPr lang="zh-TW" altLang="en-US" sz="3500" dirty="0" smtClean="0">
                <a:latin typeface="+mn-ea"/>
                <a:ea typeface="+mn-ea"/>
              </a:rPr>
              <a:t>            新北南山中學</a:t>
            </a:r>
            <a:r>
              <a:rPr lang="en-US" altLang="zh-TW" sz="3500" dirty="0" smtClean="0">
                <a:latin typeface="+mn-ea"/>
                <a:ea typeface="+mn-ea"/>
              </a:rPr>
              <a:t>(107.8~</a:t>
            </a:r>
            <a:r>
              <a:rPr lang="zh-TW" altLang="en-US" sz="3500" dirty="0" smtClean="0">
                <a:latin typeface="+mn-ea"/>
                <a:ea typeface="+mn-ea"/>
              </a:rPr>
              <a:t>          </a:t>
            </a:r>
            <a:r>
              <a:rPr lang="en-US" altLang="zh-TW" sz="3500" dirty="0" smtClean="0">
                <a:latin typeface="+mn-ea"/>
                <a:ea typeface="+mn-ea"/>
              </a:rPr>
              <a:t>)</a:t>
            </a:r>
            <a:endParaRPr lang="zh-TW" altLang="en-US" sz="3500" dirty="0" smtClean="0">
              <a:latin typeface="+mn-ea"/>
              <a:ea typeface="+mn-ea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872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班級生活常規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528998"/>
            <a:ext cx="11105562" cy="506667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zh-TW" altLang="en-US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一進教室交手機、聯絡簿每日</a:t>
            </a:r>
            <a:r>
              <a:rPr lang="en-US" altLang="zh-TW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9</a:t>
            </a:r>
            <a:r>
              <a:rPr lang="zh-TW" altLang="en-US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點晨間打掃</a:t>
            </a:r>
            <a:endParaRPr lang="en-US" altLang="zh-TW" sz="4000" b="0" dirty="0" smtClean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定時定點定位，午休好好休息，打掃認真</a:t>
            </a:r>
            <a:endParaRPr lang="en-US" altLang="zh-TW" sz="4000" b="0" dirty="0" smtClean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班級</a:t>
            </a: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榮譽共同維護，自強競賽</a:t>
            </a:r>
            <a:r>
              <a:rPr lang="en-US" altLang="zh-TW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(</a:t>
            </a: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整潔、秩序</a:t>
            </a:r>
            <a:r>
              <a:rPr lang="en-US" altLang="zh-TW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)</a:t>
            </a: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展現</a:t>
            </a:r>
            <a:endParaRPr lang="en-US" altLang="zh-TW" sz="4000" b="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每週一天</a:t>
            </a: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制服日：</a:t>
            </a:r>
            <a:r>
              <a:rPr lang="zh-TW" altLang="en-US" sz="4000" b="0" dirty="0" smtClean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週五</a:t>
            </a:r>
            <a:endParaRPr lang="en-US" altLang="zh-TW" sz="4000" b="0" dirty="0">
              <a:solidFill>
                <a:srgbClr val="FF0000"/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聯絡本請家長每日簽名過目，札記認真書寫</a:t>
            </a:r>
            <a:endParaRPr lang="en-US" altLang="zh-TW" sz="4000" b="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marL="0" indent="0">
              <a:buNone/>
            </a:pP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  </a:t>
            </a:r>
            <a:r>
              <a:rPr lang="en-US" altLang="zh-TW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(</a:t>
            </a: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請家長協助督導，勿讓孩子早上才匆忙完成</a:t>
            </a:r>
            <a:r>
              <a:rPr lang="en-US" altLang="zh-TW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25819481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64577" y="0"/>
            <a:ext cx="10515600" cy="1163872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退、訂餐說明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6991" y="1183244"/>
            <a:ext cx="11105562" cy="469145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每週一伙委完成下週訂餐</a:t>
            </a:r>
            <a:endParaRPr lang="en-US" altLang="zh-TW" sz="4000" b="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每週餐費</a:t>
            </a:r>
            <a:r>
              <a:rPr lang="en-US" altLang="zh-TW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65</a:t>
            </a: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元*</a:t>
            </a:r>
            <a:r>
              <a:rPr lang="en-US" altLang="zh-TW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8</a:t>
            </a:r>
            <a:r>
              <a:rPr lang="zh-TW" altLang="en-US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餐</a:t>
            </a:r>
            <a:r>
              <a:rPr lang="en-US" altLang="zh-TW" sz="24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(</a:t>
            </a:r>
            <a:r>
              <a:rPr lang="zh-TW" altLang="en-US" sz="24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週一至五的中餐</a:t>
            </a:r>
            <a:r>
              <a:rPr lang="en-US" altLang="zh-TW" sz="24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+</a:t>
            </a:r>
            <a:r>
              <a:rPr lang="zh-TW" altLang="en-US" sz="24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週一二四晚餐</a:t>
            </a:r>
            <a:r>
              <a:rPr lang="en-US" altLang="zh-TW" sz="24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)</a:t>
            </a:r>
            <a:r>
              <a:rPr lang="en-US" altLang="zh-TW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=</a:t>
            </a:r>
            <a:r>
              <a:rPr lang="en-US" altLang="zh-TW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520</a:t>
            </a:r>
            <a:r>
              <a:rPr lang="zh-TW" altLang="en-US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元</a:t>
            </a:r>
            <a:endParaRPr lang="en-US" altLang="zh-TW" sz="4000" b="0" dirty="0" smtClean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每個月預收餐費</a:t>
            </a:r>
            <a:r>
              <a:rPr lang="en-US" altLang="zh-TW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2100</a:t>
            </a:r>
            <a:r>
              <a:rPr lang="zh-TW" altLang="en-US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，如使用虛擬帳號儲值請提前告知</a:t>
            </a:r>
            <a:endParaRPr lang="en-US" altLang="zh-TW" sz="4000" b="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每週五扣款當週餐費</a:t>
            </a:r>
            <a:endParaRPr lang="en-US" altLang="zh-TW" sz="4000" b="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合作社消費扣款同一帳戶</a:t>
            </a:r>
            <a:endParaRPr lang="en-US" altLang="zh-TW" sz="4000" b="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注意孩子合作社消費紀錄</a:t>
            </a:r>
            <a:endParaRPr lang="en-US" altLang="zh-TW" sz="4000" b="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當天請假請在</a:t>
            </a:r>
            <a:r>
              <a:rPr lang="en-US" altLang="zh-TW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07</a:t>
            </a: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：</a:t>
            </a:r>
            <a:r>
              <a:rPr lang="en-US" altLang="zh-TW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30</a:t>
            </a:r>
            <a:r>
              <a:rPr lang="zh-TW" altLang="en-US" sz="4000" b="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前告知方便回報與退</a:t>
            </a:r>
            <a:r>
              <a:rPr lang="zh-TW" altLang="en-US" sz="4000" b="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餐</a:t>
            </a:r>
            <a:endParaRPr lang="en-US" altLang="zh-TW" sz="4000" b="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72954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872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請假說明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904214"/>
            <a:ext cx="11105562" cy="469145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病假請在</a:t>
            </a:r>
            <a:r>
              <a:rPr lang="en-US" altLang="zh-TW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07</a:t>
            </a: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：</a:t>
            </a:r>
            <a:r>
              <a:rPr lang="en-US" altLang="zh-TW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30</a:t>
            </a: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前私訊導師，並於回校後</a:t>
            </a:r>
            <a:r>
              <a:rPr lang="en-US" altLang="zh-TW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3</a:t>
            </a: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天內 完成銷假手續</a:t>
            </a: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事假、公假請提前完成銷假手續</a:t>
            </a: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請假</a:t>
            </a:r>
            <a:r>
              <a:rPr lang="en-US" altLang="zh-TW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2</a:t>
            </a: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天以上需附上家長證明</a:t>
            </a: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身體因素遲到，請附上家長證明</a:t>
            </a: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逾期未完成銷假手續，學校不予受理</a:t>
            </a: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課間遲到無正當證明，無法銷假</a:t>
            </a: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35821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872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服裝說明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40263"/>
            <a:ext cx="11105562" cy="469145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一、長短袖</a:t>
            </a:r>
            <a:r>
              <a:rPr lang="en-US" altLang="zh-TW" sz="4000" b="0" dirty="0">
                <a:latin typeface="新細明體" panose="02020500000000000000" pitchFamily="18" charset="-120"/>
                <a:ea typeface="SetoFont"/>
              </a:rPr>
              <a:t>(</a:t>
            </a: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冬夏季</a:t>
            </a:r>
            <a:r>
              <a:rPr lang="en-US" altLang="zh-TW" sz="4000" b="0" dirty="0">
                <a:latin typeface="新細明體" panose="02020500000000000000" pitchFamily="18" charset="-120"/>
                <a:ea typeface="SetoFont"/>
              </a:rPr>
              <a:t>)</a:t>
            </a: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視個人體感可混搭穿著；</a:t>
            </a:r>
            <a:endParaRPr lang="en-US" altLang="zh-TW" sz="4000" b="0" dirty="0">
              <a:latin typeface="新細明體" panose="02020500000000000000" pitchFamily="18" charset="-120"/>
              <a:ea typeface="SetoFon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        但制服、運動服不可互相混搭。</a:t>
            </a:r>
            <a:br>
              <a:rPr lang="zh-TW" altLang="en-US" sz="4000" b="0" dirty="0">
                <a:latin typeface="新細明體" panose="02020500000000000000" pitchFamily="18" charset="-120"/>
                <a:ea typeface="SetoFont"/>
              </a:rPr>
            </a:b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二、需全套冬季服裝均穿著後，才能加穿便服。</a:t>
            </a:r>
            <a:br>
              <a:rPr lang="zh-TW" altLang="en-US" sz="4000" b="0" dirty="0">
                <a:latin typeface="新細明體" panose="02020500000000000000" pitchFamily="18" charset="-120"/>
                <a:ea typeface="SetoFont"/>
              </a:rPr>
            </a:b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三、穿著外套時要將拉鍊拉上，拉高到學號處。</a:t>
            </a:r>
            <a:br>
              <a:rPr lang="zh-TW" altLang="en-US" sz="4000" b="0" dirty="0">
                <a:latin typeface="新細明體" panose="02020500000000000000" pitchFamily="18" charset="-120"/>
                <a:ea typeface="SetoFont"/>
              </a:rPr>
            </a:b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四、有背學校書包，才可額外加背自己的便包。</a:t>
            </a: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00741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872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服裝說明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40263"/>
            <a:ext cx="11105562" cy="502448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五、遭糾察登記同學如有疑慮，請同學立即大</a:t>
            </a:r>
            <a:endParaRPr lang="en-US" altLang="zh-TW" sz="4000" b="0" dirty="0">
              <a:latin typeface="新細明體" panose="02020500000000000000" pitchFamily="18" charset="-120"/>
              <a:ea typeface="SetoFon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        門值勤師長反應，離開現場即不受理。</a:t>
            </a:r>
            <a:endParaRPr lang="en-US" altLang="zh-TW" sz="4000" b="0" kern="0" dirty="0">
              <a:latin typeface="新細明體" panose="02020500000000000000" pitchFamily="18" charset="-120"/>
              <a:ea typeface="SetoFont"/>
              <a:sym typeface="方正舒体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六、襪子必須看得到，不可混色，黑、白、灰、</a:t>
            </a:r>
            <a:endParaRPr lang="en-US" altLang="zh-TW" sz="4000" b="0" dirty="0">
              <a:latin typeface="新細明體" panose="02020500000000000000" pitchFamily="18" charset="-120"/>
              <a:ea typeface="SetoFon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        藍四種純色襪子，運動鞋不拘，制服須搭配</a:t>
            </a:r>
            <a:endParaRPr lang="en-US" altLang="zh-TW" sz="4000" b="0" dirty="0">
              <a:latin typeface="新細明體" panose="02020500000000000000" pitchFamily="18" charset="-120"/>
              <a:ea typeface="SetoFon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        黑色皮鞋。</a:t>
            </a:r>
            <a:endParaRPr lang="en-US" altLang="zh-TW" sz="4000" b="0" dirty="0">
              <a:latin typeface="新細明體" panose="02020500000000000000" pitchFamily="18" charset="-120"/>
              <a:ea typeface="SetoFon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1741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872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手機使用說明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40263"/>
            <a:ext cx="11105562" cy="50244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進校門前將手機收妥，進校後一律不得使用手機、戴耳機，放學出校門前亦同，放學後倘在校園內接聽家長來電請勿邊走邊講電話，應於定點（或教室內）講完電話，將手機收妥再離校。</a:t>
            </a:r>
            <a:endParaRPr lang="en-US" altLang="zh-TW" sz="4000" b="0" dirty="0">
              <a:latin typeface="新細明體" panose="02020500000000000000" pitchFamily="18" charset="-120"/>
              <a:ea typeface="SetoFon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sz="4000" b="0" kern="0" dirty="0">
                <a:latin typeface="新細明體" panose="02020500000000000000" pitchFamily="18" charset="-120"/>
                <a:ea typeface="SetoFont"/>
                <a:sym typeface="方正舒体" charset="-122"/>
              </a:rPr>
              <a:t>進教室後將手機關機，並放置手機保管箱。</a:t>
            </a:r>
            <a:endParaRPr lang="en-US" altLang="zh-TW" sz="4000" b="0" kern="0" dirty="0">
              <a:latin typeface="新細明體" panose="02020500000000000000" pitchFamily="18" charset="-120"/>
              <a:ea typeface="SetoFont"/>
              <a:sym typeface="方正舒体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06429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872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手錶使用說明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40263"/>
            <a:ext cx="11105562" cy="50244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4000" b="0" kern="0" dirty="0">
                <a:latin typeface="新細明體" panose="02020500000000000000" pitchFamily="18" charset="-120"/>
                <a:ea typeface="SetoFont"/>
                <a:sym typeface="方正舒体" charset="-122"/>
              </a:rPr>
              <a:t>建議使用機械式手錶或電子錶</a:t>
            </a:r>
            <a:endParaRPr lang="en-US" altLang="zh-TW" sz="4000" b="0" kern="0" dirty="0">
              <a:latin typeface="新細明體" panose="02020500000000000000" pitchFamily="18" charset="-120"/>
              <a:ea typeface="SetoFont"/>
              <a:sym typeface="方正舒体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4000" b="0" kern="0" dirty="0">
                <a:latin typeface="新細明體" panose="02020500000000000000" pitchFamily="18" charset="-120"/>
                <a:ea typeface="SetoFont"/>
                <a:sym typeface="方正舒体" charset="-122"/>
              </a:rPr>
              <a:t>考試、上課禁止使用智慧型手錶</a:t>
            </a:r>
            <a:endParaRPr lang="en-US" altLang="zh-TW" sz="4000" b="0" kern="0" dirty="0">
              <a:latin typeface="新細明體" panose="02020500000000000000" pitchFamily="18" charset="-120"/>
              <a:ea typeface="SetoFont"/>
              <a:sym typeface="方正舒体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9877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872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青春期</a:t>
            </a:r>
            <a:r>
              <a:rPr lang="en-US" altLang="zh-TW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(</a:t>
            </a:r>
            <a:r>
              <a:rPr lang="zh-TW" altLang="en-US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談戀愛、性教育</a:t>
            </a:r>
            <a:r>
              <a:rPr lang="en-US" altLang="zh-TW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)</a:t>
            </a:r>
            <a:endParaRPr lang="zh-TW" altLang="en-US" sz="6000" dirty="0">
              <a:solidFill>
                <a:srgbClr val="002060"/>
              </a:solidFill>
              <a:latin typeface="+mn-ea"/>
              <a:ea typeface="SetoFont"/>
              <a:cs typeface="SetoFont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158738"/>
            <a:ext cx="11105562" cy="420435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</a:rPr>
              <a:t>正面且自然回應孩子的問題</a:t>
            </a:r>
            <a:endParaRPr lang="en-US" altLang="zh-TW" sz="4000" b="0" dirty="0">
              <a:latin typeface="新細明體" panose="02020500000000000000" pitchFamily="18" charset="-120"/>
              <a:ea typeface="SetoFon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000" b="0" kern="0" dirty="0">
                <a:latin typeface="新細明體" panose="02020500000000000000" pitchFamily="18" charset="-120"/>
                <a:ea typeface="SetoFont"/>
                <a:sym typeface="方正舒体" charset="-122"/>
              </a:rPr>
              <a:t>發現時情緒要穩住</a:t>
            </a:r>
            <a:endParaRPr lang="en-US" altLang="zh-TW" sz="4000" b="0" kern="0" dirty="0">
              <a:latin typeface="新細明體" panose="02020500000000000000" pitchFamily="18" charset="-120"/>
              <a:ea typeface="SetoFont"/>
              <a:sym typeface="方正舒体" charset="-12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000" b="0" kern="0" dirty="0">
                <a:latin typeface="新細明體" panose="02020500000000000000" pitchFamily="18" charset="-120"/>
                <a:ea typeface="SetoFont"/>
                <a:sym typeface="方正舒体" charset="-122"/>
              </a:rPr>
              <a:t>讓孩子明白、理解為什麼</a:t>
            </a:r>
            <a:endParaRPr lang="en-US" altLang="zh-TW" sz="4000" b="0" kern="0" dirty="0">
              <a:latin typeface="新細明體" panose="02020500000000000000" pitchFamily="18" charset="-120"/>
              <a:ea typeface="SetoFont"/>
              <a:sym typeface="方正舒体" charset="-12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000" b="0" kern="0" dirty="0">
                <a:latin typeface="新細明體" panose="02020500000000000000" pitchFamily="18" charset="-120"/>
                <a:ea typeface="SetoFont"/>
                <a:sym typeface="方正舒体" charset="-122"/>
              </a:rPr>
              <a:t>尊重自己的身體</a:t>
            </a:r>
            <a:endParaRPr lang="en-US" altLang="zh-TW" sz="4000" b="0" kern="0" dirty="0">
              <a:latin typeface="新細明體" panose="02020500000000000000" pitchFamily="18" charset="-120"/>
              <a:ea typeface="SetoFont"/>
              <a:sym typeface="方正舒体" charset="-12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000" b="0" kern="0" dirty="0">
                <a:latin typeface="新細明體" panose="02020500000000000000" pitchFamily="18" charset="-120"/>
                <a:ea typeface="SetoFont"/>
                <a:sym typeface="方正舒体" charset="-122"/>
              </a:rPr>
              <a:t>尊重他人的意願</a:t>
            </a:r>
            <a:endParaRPr lang="en-US" altLang="zh-TW" sz="4000" b="0" kern="0" dirty="0">
              <a:latin typeface="新細明體" panose="02020500000000000000" pitchFamily="18" charset="-120"/>
              <a:ea typeface="SetoFont"/>
              <a:sym typeface="方正舒体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8027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801278"/>
            <a:ext cx="9144000" cy="1074655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SetoFont"/>
                <a:cs typeface="SetoFont" pitchFamily="2" charset="-120"/>
              </a:rPr>
              <a:t>線上系統說明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147864" y="2153250"/>
            <a:ext cx="5896271" cy="4389022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1.</a:t>
            </a:r>
            <a:r>
              <a:rPr lang="zh-TW" altLang="en-US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南山官方</a:t>
            </a:r>
            <a:r>
              <a:rPr lang="en-US" altLang="zh-TW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line@</a:t>
            </a:r>
            <a:r>
              <a:rPr lang="zh-TW" altLang="en-US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認證系統</a:t>
            </a:r>
            <a:endParaRPr lang="en-US" altLang="zh-TW" sz="4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algn="l"/>
            <a:endParaRPr lang="en-US" altLang="zh-TW" sz="2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algn="l"/>
            <a:r>
              <a:rPr lang="en-US" altLang="zh-TW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2.</a:t>
            </a:r>
            <a:r>
              <a:rPr lang="zh-TW" altLang="en-US" sz="4000" dirty="0">
                <a:ea typeface="SetoFont"/>
              </a:rPr>
              <a:t>單一登入整合平台</a:t>
            </a:r>
            <a:endParaRPr lang="en-US" altLang="zh-TW" sz="4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algn="l"/>
            <a:endParaRPr lang="en-US" altLang="zh-TW" sz="2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algn="l"/>
            <a:r>
              <a:rPr lang="en-US" altLang="zh-TW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3.</a:t>
            </a:r>
            <a:r>
              <a:rPr lang="zh-TW" altLang="en-US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線上查詢系統</a:t>
            </a:r>
            <a:endParaRPr lang="en-US" altLang="zh-TW" sz="4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algn="l"/>
            <a:endParaRPr lang="en-US" altLang="zh-TW" sz="2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algn="l"/>
            <a:r>
              <a:rPr lang="en-US" altLang="zh-TW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4.</a:t>
            </a:r>
            <a:r>
              <a:rPr lang="zh-TW" altLang="en-US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假日自習預約</a:t>
            </a:r>
            <a:endParaRPr lang="en-US" altLang="zh-TW" sz="4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16939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872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2060"/>
                </a:solidFill>
                <a:latin typeface="+mn-ea"/>
                <a:ea typeface="SetoFont"/>
                <a:cs typeface="SetoFont" pitchFamily="2" charset="-120"/>
              </a:rPr>
              <a:t>家長期待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23447"/>
            <a:ext cx="11105562" cy="292231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3200"/>
              <a:buFont typeface="Wingdings" panose="05000000000000000000" pitchFamily="2" charset="2"/>
              <a:buChar char="u"/>
            </a:pPr>
            <a:r>
              <a:rPr lang="zh-TW" altLang="en-US" sz="4000" b="0" dirty="0">
                <a:solidFill>
                  <a:srgbClr val="000000"/>
                </a:solidFill>
                <a:latin typeface="新細明體" panose="02020500000000000000" pitchFamily="18" charset="-120"/>
                <a:ea typeface="SetoFont"/>
                <a:cs typeface="Microsoft Yahei"/>
                <a:sym typeface="Microsoft Yahei"/>
              </a:rPr>
              <a:t>讀書需要一點天分</a:t>
            </a:r>
            <a:endParaRPr lang="zh-TW" altLang="en-US" sz="4000" b="0" dirty="0">
              <a:solidFill>
                <a:srgbClr val="000000"/>
              </a:solidFill>
              <a:latin typeface="新細明體" panose="02020500000000000000" pitchFamily="18" charset="-120"/>
              <a:ea typeface="SetoFont"/>
              <a:cs typeface="Arial"/>
              <a:sym typeface="Arial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3200"/>
              <a:buFont typeface="Wingdings" panose="05000000000000000000" pitchFamily="2" charset="2"/>
              <a:buChar char="u"/>
            </a:pPr>
            <a:r>
              <a:rPr lang="zh-TW" altLang="en-US" sz="4000" b="0" dirty="0">
                <a:solidFill>
                  <a:srgbClr val="000000"/>
                </a:solidFill>
                <a:latin typeface="新細明體" panose="02020500000000000000" pitchFamily="18" charset="-120"/>
                <a:ea typeface="SetoFont"/>
                <a:cs typeface="Microsoft Yahei"/>
                <a:sym typeface="Microsoft Yahei"/>
              </a:rPr>
              <a:t>也可靠後天的努力</a:t>
            </a:r>
            <a:endParaRPr lang="zh-TW" altLang="en-US" sz="4000" b="0" dirty="0">
              <a:solidFill>
                <a:srgbClr val="000000"/>
              </a:solidFill>
              <a:latin typeface="新細明體" panose="02020500000000000000" pitchFamily="18" charset="-120"/>
              <a:ea typeface="SetoFont"/>
              <a:cs typeface="Arial"/>
              <a:sym typeface="Arial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ts val="3200"/>
              <a:buFont typeface="Wingdings" panose="05000000000000000000" pitchFamily="2" charset="2"/>
              <a:buChar char="u"/>
            </a:pPr>
            <a:r>
              <a:rPr lang="zh-TW" altLang="en-US" sz="4000" b="0" dirty="0">
                <a:solidFill>
                  <a:srgbClr val="FF0000"/>
                </a:solidFill>
                <a:latin typeface="新細明體" panose="02020500000000000000" pitchFamily="18" charset="-120"/>
                <a:ea typeface="SetoFont"/>
                <a:cs typeface="Microsoft Yahei"/>
                <a:sym typeface="Microsoft Yahei"/>
              </a:rPr>
              <a:t>不正確的期待，</a:t>
            </a:r>
            <a:r>
              <a:rPr lang="zh-TW" altLang="en-US" sz="4000" b="0" dirty="0">
                <a:solidFill>
                  <a:srgbClr val="000000"/>
                </a:solidFill>
                <a:latin typeface="新細明體" panose="02020500000000000000" pitchFamily="18" charset="-120"/>
                <a:ea typeface="SetoFont"/>
                <a:cs typeface="Microsoft Yahei"/>
                <a:sym typeface="Microsoft Yahei"/>
              </a:rPr>
              <a:t>也是造成孩子壓力的原因之一</a:t>
            </a:r>
          </a:p>
        </p:txBody>
      </p:sp>
      <p:sp>
        <p:nvSpPr>
          <p:cNvPr id="4" name="Google Shape;415;g27793ad3e4e_0_115">
            <a:extLst>
              <a:ext uri="{FF2B5EF4-FFF2-40B4-BE49-F238E27FC236}">
                <a16:creationId xmlns="" xmlns:a16="http://schemas.microsoft.com/office/drawing/2014/main" id="{DC72DAA4-7D15-4F07-8643-0270C2D64D4D}"/>
              </a:ext>
            </a:extLst>
          </p:cNvPr>
          <p:cNvSpPr txBox="1"/>
          <p:nvPr/>
        </p:nvSpPr>
        <p:spPr>
          <a:xfrm>
            <a:off x="2016762" y="4095745"/>
            <a:ext cx="5112300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zh-CN" sz="2800" b="1" i="0" u="none" strike="noStrike" cap="none" dirty="0">
                <a:latin typeface="新細明體" panose="02020500000000000000" pitchFamily="18" charset="-120"/>
                <a:ea typeface="新細明體" panose="02020500000000000000" pitchFamily="18" charset="-120"/>
                <a:cs typeface="Microsoft Yahei"/>
                <a:sym typeface="Microsoft Yahei"/>
              </a:rPr>
              <a:t>1.對分數的認知</a:t>
            </a:r>
            <a:endParaRPr sz="2800" b="0" i="0" u="none" strike="noStrike" cap="none" dirty="0">
              <a:latin typeface="新細明體" panose="02020500000000000000" pitchFamily="18" charset="-120"/>
              <a:ea typeface="SetoFont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zh-CN" sz="2800" b="1" i="0" u="none" strike="noStrike" cap="none" dirty="0">
                <a:latin typeface="新細明體" panose="02020500000000000000" pitchFamily="18" charset="-120"/>
                <a:ea typeface="新細明體" panose="02020500000000000000" pitchFamily="18" charset="-120"/>
                <a:cs typeface="Microsoft Yahei"/>
                <a:sym typeface="Microsoft Yahei"/>
              </a:rPr>
              <a:t>2.讀書時間的付出</a:t>
            </a:r>
            <a:endParaRPr sz="2800" b="0" i="0" u="none" strike="noStrike" cap="none" dirty="0">
              <a:latin typeface="新細明體" panose="02020500000000000000" pitchFamily="18" charset="-120"/>
              <a:ea typeface="SetoFont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zh-CN" sz="2800" b="1" i="0" u="none" strike="noStrike" cap="none" dirty="0">
                <a:latin typeface="新細明體" panose="02020500000000000000" pitchFamily="18" charset="-120"/>
                <a:ea typeface="新細明體" panose="02020500000000000000" pitchFamily="18" charset="-120"/>
                <a:cs typeface="Microsoft Yahei"/>
                <a:sym typeface="Microsoft Yahei"/>
              </a:rPr>
              <a:t>3.娛樂遊玩時間的比例</a:t>
            </a:r>
            <a:endParaRPr sz="2800" b="0" i="0" u="none" strike="noStrike" cap="none" dirty="0">
              <a:latin typeface="新細明體" panose="02020500000000000000" pitchFamily="18" charset="-120"/>
              <a:ea typeface="SetoFont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zh-CN" sz="2800" b="1" i="0" u="none" strike="noStrike" cap="none" dirty="0">
                <a:latin typeface="新細明體" panose="02020500000000000000" pitchFamily="18" charset="-120"/>
                <a:ea typeface="新細明體" panose="02020500000000000000" pitchFamily="18" charset="-120"/>
                <a:cs typeface="Microsoft Yahei"/>
                <a:sym typeface="Microsoft Yahei"/>
              </a:rPr>
              <a:t>4.能力養成需要時間</a:t>
            </a:r>
            <a:endParaRPr sz="2800" b="0" i="0" u="none" strike="noStrike" cap="none" dirty="0">
              <a:latin typeface="新細明體" panose="02020500000000000000" pitchFamily="18" charset="-120"/>
              <a:ea typeface="SetoFont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277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本學期師資介紹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08789" y="1690686"/>
            <a:ext cx="4638851" cy="4695097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國文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─簡均儒老師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英文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─彭仙齡老師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數學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─陳慧蓉老師    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歷史─萬國平老師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地理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─巫仰叡老師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公民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─劉美芬老師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生物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─鄭雅鈺老師</a:t>
            </a: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　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="" xmlns:a16="http://schemas.microsoft.com/office/drawing/2014/main" id="{843A6724-2A2A-4D1F-BF94-D77D7D86BFF4}"/>
              </a:ext>
            </a:extLst>
          </p:cNvPr>
          <p:cNvSpPr txBox="1">
            <a:spLocks/>
          </p:cNvSpPr>
          <p:nvPr/>
        </p:nvSpPr>
        <p:spPr>
          <a:xfrm>
            <a:off x="6409314" y="1690687"/>
            <a:ext cx="4638851" cy="46950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輔導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─陳玟均老師</a:t>
            </a:r>
            <a:endParaRPr lang="zh-TW" altLang="en-US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體育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─張毓老師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音樂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─胡瑛甄老師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資訊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─林政煌老師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健教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─胡瀞文老師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視覺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─賴建華老師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endParaRPr lang="zh-TW" altLang="en-US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66560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51865" y="513518"/>
            <a:ext cx="9144000" cy="1183308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SetoFont"/>
                <a:cs typeface="SetoFont" pitchFamily="2" charset="-120"/>
              </a:rPr>
              <a:t>請家長協助事項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51709" y="1867623"/>
            <a:ext cx="10660077" cy="4749994"/>
          </a:xfrm>
        </p:spPr>
        <p:txBody>
          <a:bodyPr>
            <a:noAutofit/>
          </a:bodyPr>
          <a:lstStyle/>
          <a:p>
            <a:pPr algn="l"/>
            <a:r>
              <a:rPr lang="en-US" altLang="zh-TW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1.</a:t>
            </a: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請假退餐最晚請於當天</a:t>
            </a:r>
            <a:r>
              <a:rPr lang="en-US" altLang="zh-TW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7:30</a:t>
            </a: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前告知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algn="l"/>
            <a:r>
              <a:rPr lang="en-US" altLang="zh-TW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2.</a:t>
            </a: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請病假後</a:t>
            </a:r>
            <a:r>
              <a:rPr lang="en-US" altLang="zh-TW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2</a:t>
            </a: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日內完成銷假手續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algn="l"/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  事假、公假須提前完成銷假手續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algn="l"/>
            <a:r>
              <a:rPr lang="en-US" altLang="zh-TW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3.</a:t>
            </a: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因上課無法接電話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algn="l"/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   請盡量以</a:t>
            </a:r>
            <a:r>
              <a:rPr lang="en-US" altLang="zh-TW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line</a:t>
            </a: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文字傳達訊息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algn="l"/>
            <a:r>
              <a:rPr lang="en-US" altLang="zh-TW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4.</a:t>
            </a: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手機、</a:t>
            </a:r>
            <a:r>
              <a:rPr lang="en-US" altLang="zh-TW" sz="4000" dirty="0" err="1">
                <a:latin typeface="SetoFont" pitchFamily="2" charset="-120"/>
                <a:ea typeface="SetoFont" pitchFamily="2" charset="-120"/>
                <a:cs typeface="SetoFont" pitchFamily="2" charset="-120"/>
              </a:rPr>
              <a:t>3C</a:t>
            </a: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管控需注意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algn="l"/>
            <a:r>
              <a:rPr lang="en-US" altLang="zh-TW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5.</a:t>
            </a: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放下手機、關掉電視，陪伴孩子讀書、閱讀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5597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2196445"/>
            <a:ext cx="9144000" cy="1662309"/>
          </a:xfrm>
        </p:spPr>
        <p:txBody>
          <a:bodyPr>
            <a:normAutofit/>
          </a:bodyPr>
          <a:lstStyle/>
          <a:p>
            <a:r>
              <a:rPr lang="zh-TW" altLang="en-US" sz="7200" b="1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從國小到國中</a:t>
            </a:r>
          </a:p>
        </p:txBody>
      </p:sp>
    </p:spTree>
    <p:extLst>
      <p:ext uri="{BB962C8B-B14F-4D97-AF65-F5344CB8AC3E}">
        <p14:creationId xmlns="" xmlns:p14="http://schemas.microsoft.com/office/powerpoint/2010/main" val="20054339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9089" y="977746"/>
            <a:ext cx="11613822" cy="558330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科目變多、深度加難、考試題型改變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應變方式：</a:t>
            </a:r>
          </a:p>
          <a:p>
            <a:pPr marL="0" indent="0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 </a:t>
            </a:r>
            <a:r>
              <a:rPr lang="en-US" altLang="zh-TW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1</a:t>
            </a: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、三步驟：上課專心、考前複習、考後訂正</a:t>
            </a:r>
          </a:p>
          <a:p>
            <a:pPr marL="0" indent="0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 </a:t>
            </a:r>
            <a:r>
              <a:rPr lang="en-US" altLang="zh-TW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2</a:t>
            </a: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、按時完成功課，有問題勇敢發問</a:t>
            </a:r>
          </a:p>
          <a:p>
            <a:pPr marL="0" indent="0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 </a:t>
            </a:r>
            <a:r>
              <a:rPr lang="en-US" altLang="zh-TW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3</a:t>
            </a: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、把握零碎時間、避免過度學習（補習、參考書）</a:t>
            </a:r>
          </a:p>
          <a:p>
            <a:pPr marL="0" indent="0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 </a:t>
            </a:r>
            <a:r>
              <a:rPr lang="en-US" altLang="zh-TW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4</a:t>
            </a: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、有限度的支持孩子的娛樂（當玩則玩）</a:t>
            </a:r>
          </a:p>
          <a:p>
            <a:pPr marL="0" indent="0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 </a:t>
            </a:r>
            <a:r>
              <a:rPr lang="en-US" altLang="zh-TW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5</a:t>
            </a: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、以「鼓勵」代替「責罵」，</a:t>
            </a: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marL="0" indent="0">
              <a:buNone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    培養孩子「主動」學習的習慣</a:t>
            </a:r>
          </a:p>
        </p:txBody>
      </p:sp>
    </p:spTree>
    <p:extLst>
      <p:ext uri="{BB962C8B-B14F-4D97-AF65-F5344CB8AC3E}">
        <p14:creationId xmlns="" xmlns:p14="http://schemas.microsoft.com/office/powerpoint/2010/main" val="21811188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9089" y="1496220"/>
            <a:ext cx="11613822" cy="45275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訂定目標，生活→薪資→工作→學歷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追求卓越，成功不遠了</a:t>
            </a: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容許犯錯，珍惜機會</a:t>
            </a: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b="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每天關懷問候</a:t>
            </a: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TW" sz="40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4800" b="0" dirty="0">
                <a:solidFill>
                  <a:srgbClr val="C00000"/>
                </a:solidFill>
                <a:latin typeface="新細明體" panose="02020500000000000000" pitchFamily="18" charset="-120"/>
                <a:ea typeface="SetoFont"/>
                <a:cs typeface="SetoFont" pitchFamily="2" charset="-120"/>
              </a:rPr>
              <a:t> 原則掌握、溫柔堅定</a:t>
            </a:r>
          </a:p>
          <a:p>
            <a:pPr>
              <a:buFont typeface="Wingdings" panose="05000000000000000000" pitchFamily="2" charset="2"/>
              <a:buChar char="Ø"/>
            </a:pPr>
            <a:endParaRPr lang="zh-TW" altLang="en-US" sz="4800" b="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51665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35527"/>
            <a:ext cx="10515600" cy="1455161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守望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74108" y="1506190"/>
            <a:ext cx="10515600" cy="4736090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教育不是管，也不是不管。</a:t>
            </a:r>
            <a:endParaRPr lang="en-US" altLang="zh-TW" sz="4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marL="0" indent="0" algn="ctr">
              <a:buNone/>
            </a:pPr>
            <a:r>
              <a:rPr lang="zh-TW" altLang="en-US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 在管與不管之間，有一個詞語叫「守望」。</a:t>
            </a:r>
          </a:p>
          <a:p>
            <a:pPr marL="0" indent="0" algn="ctr">
              <a:buNone/>
            </a:pPr>
            <a:endParaRPr lang="en-US" altLang="zh-TW" sz="4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algn="ctr"/>
            <a:r>
              <a:rPr lang="zh-TW" altLang="en-US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教育不是服務，教育是守望，是方向的指引</a:t>
            </a:r>
            <a:endParaRPr lang="en-US" altLang="zh-TW" sz="4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algn="ctr"/>
            <a:endParaRPr lang="en-US" altLang="zh-TW" sz="4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algn="ctr"/>
            <a:r>
              <a:rPr lang="zh-TW" altLang="en-US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教育，是家長、教師與學生間，</a:t>
            </a:r>
            <a:endParaRPr lang="en-US" altLang="zh-TW" sz="4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marL="0" indent="0" algn="ctr">
              <a:buNone/>
            </a:pPr>
            <a:r>
              <a:rPr lang="zh-TW" altLang="en-US" sz="4000" dirty="0">
                <a:latin typeface="新細明體" panose="02020500000000000000" pitchFamily="18" charset="-120"/>
                <a:ea typeface="SetoFont"/>
                <a:cs typeface="SetoFont" pitchFamily="2" charset="-120"/>
              </a:rPr>
              <a:t>  三方面的共同成長</a:t>
            </a:r>
            <a:endParaRPr lang="en-US" altLang="zh-TW" sz="4000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  <a:p>
            <a:pPr algn="ctr"/>
            <a:endParaRPr lang="zh-TW" altLang="en-US" dirty="0">
              <a:latin typeface="新細明體" panose="02020500000000000000" pitchFamily="18" charset="-120"/>
              <a:ea typeface="SetoFont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69371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親師共築陣線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9209" y="2036190"/>
            <a:ext cx="10993582" cy="39592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擔任</a:t>
            </a:r>
            <a:r>
              <a:rPr lang="zh-TW" altLang="en-US" sz="4800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班級常委</a:t>
            </a:r>
            <a:endParaRPr lang="en-US" altLang="zh-TW" sz="4800" dirty="0">
              <a:solidFill>
                <a:srgbClr val="FF0000"/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marL="0" indent="0" algn="ctr">
              <a:buNone/>
            </a:pP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marL="0" indent="0" algn="ctr">
              <a:buNone/>
            </a:pPr>
            <a:r>
              <a:rPr lang="zh-TW" altLang="en-US" sz="48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擔任</a:t>
            </a:r>
            <a:r>
              <a:rPr lang="zh-TW" altLang="en-US" sz="4800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學校志工</a:t>
            </a:r>
            <a:endParaRPr lang="en-US" altLang="zh-TW" sz="4000" dirty="0">
              <a:solidFill>
                <a:srgbClr val="FF0000"/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endParaRPr lang="en-US" altLang="zh-TW" dirty="0">
              <a:solidFill>
                <a:srgbClr val="002060"/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sz="5400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您的支持，是</a:t>
            </a:r>
            <a:r>
              <a:rPr lang="en-US" altLang="zh-TW" sz="5400" dirty="0" smtClean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395</a:t>
            </a:r>
            <a:r>
              <a:rPr lang="zh-TW" altLang="en-US" sz="5400" dirty="0" smtClean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班</a:t>
            </a:r>
            <a:r>
              <a:rPr lang="zh-TW" altLang="en-US" sz="5400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最有力的後盾</a:t>
            </a:r>
          </a:p>
        </p:txBody>
      </p:sp>
    </p:spTree>
    <p:extLst>
      <p:ext uri="{BB962C8B-B14F-4D97-AF65-F5344CB8AC3E}">
        <p14:creationId xmlns="" xmlns:p14="http://schemas.microsoft.com/office/powerpoint/2010/main" val="22414739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家長提問時間</a:t>
            </a:r>
            <a:r>
              <a:rPr lang="en-US" altLang="zh-TW" b="1" dirty="0">
                <a:solidFill>
                  <a:srgbClr val="00206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Q&amp;A</a:t>
            </a:r>
            <a:endParaRPr lang="zh-TW" altLang="en-US" b="1" dirty="0">
              <a:solidFill>
                <a:srgbClr val="002060"/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24013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467765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chemeClr val="accent1">
                    <a:lumMod val="50000"/>
                  </a:schemeClr>
                </a:solidFill>
                <a:latin typeface="SetoFont" panose="02000600000000000000" pitchFamily="2" charset="-120"/>
                <a:ea typeface="SetoFont" panose="02000600000000000000" pitchFamily="2" charset="-120"/>
                <a:cs typeface="SetoFont" panose="02000600000000000000" pitchFamily="2" charset="-120"/>
              </a:rPr>
              <a:t>導師聯絡方式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8193" y="2108428"/>
            <a:ext cx="9295613" cy="411326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導師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：萬國平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手機：</a:t>
            </a:r>
            <a:r>
              <a:rPr lang="en-US" altLang="zh-TW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0921129314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LINE</a:t>
            </a: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群組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E-mail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：</a:t>
            </a:r>
            <a:r>
              <a:rPr lang="en-US" altLang="zh-TW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norman2330</a:t>
            </a:r>
            <a:r>
              <a:rPr lang="en-US" altLang="zh-TW" sz="4000" dirty="0" smtClean="0">
                <a:latin typeface="SetoFont" pitchFamily="2" charset="-120"/>
                <a:ea typeface="SetoFont" pitchFamily="2" charset="-120"/>
                <a:cs typeface="SetoFont" pitchFamily="2" charset="-120"/>
                <a:hlinkClick r:id="rId2"/>
              </a:rPr>
              <a:t>@nssh.ntpc.edu.tw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保持聯繫，有任何問題請私訊導師</a:t>
            </a:r>
            <a:endParaRPr lang="en-US" altLang="zh-TW" sz="4000" dirty="0">
              <a:solidFill>
                <a:srgbClr val="FF0000"/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有任何班級狀況，請透過導師協助處理</a:t>
            </a:r>
            <a:endParaRPr lang="en-US" altLang="zh-TW" sz="4000" dirty="0">
              <a:solidFill>
                <a:srgbClr val="FF0000"/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581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本學期幹部介紹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489434" y="1658000"/>
            <a:ext cx="4606565" cy="5200000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班長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─林星惠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副班長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─金子喬</a:t>
            </a:r>
            <a:endParaRPr lang="zh-TW" altLang="en-US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學藝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─黃語婕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服務內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─羅紫云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服務外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─詹宇翔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伙委午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─張晉源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伙委晚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─吳柏霆</a:t>
            </a:r>
            <a:endParaRPr lang="zh-TW" altLang="en-US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eaLnBrk="1" hangingPunct="1">
              <a:buFontTx/>
              <a:buNone/>
            </a:pPr>
            <a:endParaRPr lang="zh-TW" altLang="en-US" sz="32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eaLnBrk="1" hangingPunct="1">
              <a:buFontTx/>
              <a:buNone/>
            </a:pPr>
            <a:endParaRPr kumimoji="0" lang="zh-TW" altLang="en-US" sz="32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 eaLnBrk="1" hangingPunct="1"/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6432225" y="1658000"/>
            <a:ext cx="4606565" cy="5200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000" b="1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安全</a:t>
            </a:r>
            <a:r>
              <a:rPr lang="zh-TW" altLang="en-US" sz="4000" b="1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─任緹</a:t>
            </a:r>
            <a:endParaRPr lang="en-US" altLang="zh-TW" sz="4000" b="1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b="1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體健</a:t>
            </a:r>
            <a:r>
              <a:rPr lang="zh-TW" altLang="en-US" sz="4000" b="1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─陳亮鈞</a:t>
            </a:r>
            <a:endParaRPr lang="en-US" altLang="zh-TW" sz="4000" b="1" dirty="0" smtClean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b="1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輔導─林泊瀚</a:t>
            </a:r>
            <a:endParaRPr lang="en-US" altLang="zh-TW" sz="4000" b="1" dirty="0" smtClean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b="1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圖書─高湘甯</a:t>
            </a:r>
            <a:endParaRPr lang="en-US" altLang="zh-TW" sz="4000" b="1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b="1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總務</a:t>
            </a:r>
            <a:r>
              <a:rPr lang="zh-TW" altLang="en-US" sz="4000" b="1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─溫逸蓁</a:t>
            </a:r>
            <a:endParaRPr lang="en-US" altLang="zh-TW" sz="4000" b="1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b="1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資訊</a:t>
            </a:r>
            <a:r>
              <a:rPr lang="zh-TW" altLang="en-US" sz="4000" b="1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─吳宥樵</a:t>
            </a:r>
            <a:endParaRPr lang="en-US" altLang="zh-TW" sz="4000" b="1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b="1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班代</a:t>
            </a:r>
            <a:r>
              <a:rPr lang="zh-TW" altLang="en-US" sz="4000" b="1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─李岳璋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endParaRPr lang="en-US" altLang="zh-TW" sz="3200" b="1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endParaRPr lang="zh-TW" altLang="en-US" sz="3200" b="1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1076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27803"/>
            <a:ext cx="10515600" cy="1325563"/>
          </a:xfrm>
        </p:spPr>
        <p:txBody>
          <a:bodyPr/>
          <a:lstStyle/>
          <a:p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各科小老師介紹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9938" y="1889644"/>
            <a:ext cx="6673227" cy="48410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國文小老師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：韓禕、張鈺右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defRPr/>
            </a:pP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英文小老師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：林冠伶、陳心頤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defRPr/>
            </a:pP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數學小老師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：陳有謙、張祐晟</a:t>
            </a:r>
            <a:endParaRPr lang="zh-TW" altLang="en-US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defRPr/>
            </a:pP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歷史小老師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：葉懿緯</a:t>
            </a:r>
            <a:endParaRPr lang="zh-TW" altLang="en-US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defRPr/>
            </a:pP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地理小老師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：邱凡洧</a:t>
            </a:r>
            <a:endParaRPr lang="zh-TW" altLang="en-US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defRPr/>
            </a:pP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公民小老師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：黃宣堯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defRPr/>
            </a:pPr>
            <a:r>
              <a:rPr lang="zh-TW" altLang="en-US" sz="4000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生物小老師</a:t>
            </a:r>
            <a:r>
              <a:rPr lang="zh-TW" altLang="en-US" sz="4000" dirty="0" smtClean="0">
                <a:latin typeface="SetoFont" pitchFamily="2" charset="-120"/>
                <a:ea typeface="SetoFont" pitchFamily="2" charset="-120"/>
                <a:cs typeface="SetoFont" pitchFamily="2" charset="-120"/>
              </a:rPr>
              <a:t>：翁煦翔</a:t>
            </a:r>
            <a:endParaRPr lang="en-US" altLang="zh-TW" sz="4000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pPr>
              <a:defRPr/>
            </a:pPr>
            <a:endParaRPr lang="en-US" altLang="zh-TW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107473" y="1889644"/>
            <a:ext cx="4563880" cy="40164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zh-TW" altLang="en-US" sz="4000" b="1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資訊小老師：</a:t>
            </a:r>
            <a:endParaRPr lang="en-US" altLang="zh-TW" sz="4000" b="1" dirty="0">
              <a:solidFill>
                <a:srgbClr val="FF0000"/>
              </a:solidFill>
              <a:latin typeface="SetoFont" pitchFamily="2" charset="-120"/>
              <a:ea typeface="SetoFont" pitchFamily="2" charset="-120"/>
              <a:cs typeface="SetoFont" pitchFamily="2" charset="-120"/>
            </a:endParaRPr>
          </a:p>
          <a:p>
            <a:r>
              <a:rPr lang="zh-TW" altLang="en-US" sz="4000" b="1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健教小老師：</a:t>
            </a:r>
          </a:p>
          <a:p>
            <a:r>
              <a:rPr lang="zh-TW" altLang="en-US" sz="4000" b="1" dirty="0">
                <a:solidFill>
                  <a:srgbClr val="FF0000"/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音樂小老師：</a:t>
            </a:r>
          </a:p>
          <a:p>
            <a:endParaRPr lang="en-US" altLang="zh-TW" b="1" dirty="0">
              <a:latin typeface="SetoFont" pitchFamily="2" charset="-120"/>
              <a:ea typeface="SetoFont" pitchFamily="2" charset="-120"/>
              <a:cs typeface="SetoFont" pitchFamily="2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442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6181" y="2386325"/>
            <a:ext cx="11067068" cy="2525040"/>
          </a:xfrm>
        </p:spPr>
        <p:txBody>
          <a:bodyPr>
            <a:noAutofit/>
          </a:bodyPr>
          <a:lstStyle/>
          <a:p>
            <a:r>
              <a:rPr lang="zh-TW" altLang="en-US" sz="6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以上幹部、小老師、為班服務者</a:t>
            </a:r>
            <a:r>
              <a:rPr lang="en-US" altLang="zh-TW" sz="6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/>
            </a:r>
            <a:br>
              <a:rPr lang="en-US" altLang="zh-TW" sz="6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</a:br>
            <a:r>
              <a:rPr lang="en-US" altLang="zh-TW" sz="6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/>
            </a:r>
            <a:br>
              <a:rPr lang="en-US" altLang="zh-TW" sz="6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</a:br>
            <a:r>
              <a:rPr lang="zh-TW" altLang="en-US" sz="6000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皆為自願擔任</a:t>
            </a:r>
          </a:p>
        </p:txBody>
      </p:sp>
    </p:spTree>
    <p:extLst>
      <p:ext uri="{BB962C8B-B14F-4D97-AF65-F5344CB8AC3E}">
        <p14:creationId xmlns="" xmlns:p14="http://schemas.microsoft.com/office/powerpoint/2010/main" val="310922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7200" b="1" dirty="0">
                <a:latin typeface="SetoFont" pitchFamily="2" charset="-120"/>
                <a:ea typeface="SetoFont" pitchFamily="2" charset="-120"/>
                <a:cs typeface="SetoFont" pitchFamily="2" charset="-120"/>
              </a:rPr>
              <a:t>學校重要行事曆</a:t>
            </a:r>
          </a:p>
        </p:txBody>
      </p:sp>
    </p:spTree>
    <p:extLst>
      <p:ext uri="{BB962C8B-B14F-4D97-AF65-F5344CB8AC3E}">
        <p14:creationId xmlns="" xmlns:p14="http://schemas.microsoft.com/office/powerpoint/2010/main" val="3068259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-27708"/>
            <a:ext cx="10515600" cy="1108364"/>
          </a:xfrm>
        </p:spPr>
        <p:txBody>
          <a:bodyPr/>
          <a:lstStyle/>
          <a:p>
            <a:r>
              <a:rPr lang="zh-TW" altLang="en-US" dirty="0">
                <a:solidFill>
                  <a:schemeClr val="accent1">
                    <a:lumMod val="50000"/>
                  </a:schemeClr>
                </a:solidFill>
                <a:latin typeface="SetoFont" pitchFamily="2" charset="-120"/>
                <a:ea typeface="SetoFont" pitchFamily="2" charset="-120"/>
                <a:cs typeface="SetoFont" pitchFamily="2" charset="-120"/>
              </a:rPr>
              <a:t>本學期重要行事曆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8917" y="834679"/>
            <a:ext cx="11414526" cy="589862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09/28(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四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)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                    第一次抽考</a:t>
            </a:r>
            <a:endParaRPr lang="en-US" altLang="zh-TW" sz="4000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SetoFont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09/29(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五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)~10/01(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日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)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     中秋節三天連假</a:t>
            </a:r>
            <a:endParaRPr lang="en-US" altLang="zh-TW" sz="4000" dirty="0">
              <a:solidFill>
                <a:srgbClr val="FF0000"/>
              </a:solidFill>
              <a:latin typeface="Arial" pitchFamily="34" charset="0"/>
              <a:ea typeface="SetoFont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10/07(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六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)~10/10(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二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)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     國慶日四天連假</a:t>
            </a:r>
            <a:endParaRPr lang="en-US" altLang="zh-TW" sz="4000" dirty="0">
              <a:solidFill>
                <a:srgbClr val="FF0000"/>
              </a:solidFill>
              <a:latin typeface="Arial" pitchFamily="34" charset="0"/>
              <a:ea typeface="SetoFont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10/17(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二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)~10/18(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三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)   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第一次段考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10/27(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五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)~10/28(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六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)   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 慶祝</a:t>
            </a:r>
            <a:r>
              <a:rPr lang="en-US" altLang="zh-TW" sz="4000" dirty="0">
                <a:latin typeface="Arial" pitchFamily="34" charset="0"/>
                <a:ea typeface="SetoFont"/>
                <a:cs typeface="Arial" pitchFamily="34" charset="0"/>
              </a:rPr>
              <a:t>77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週年校慶活動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10/30(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一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)                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   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 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 補假一天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(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補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10/28</a:t>
            </a:r>
            <a:r>
              <a:rPr lang="zh-TW" altLang="en-US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校慶</a:t>
            </a:r>
            <a:r>
              <a:rPr lang="en-US" altLang="zh-TW" sz="4000" dirty="0">
                <a:solidFill>
                  <a:srgbClr val="FF0000"/>
                </a:solidFill>
                <a:latin typeface="Arial" pitchFamily="34" charset="0"/>
                <a:ea typeface="SetoFont"/>
                <a:cs typeface="Arial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11/15(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三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)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                    第二次抽考</a:t>
            </a:r>
            <a:endParaRPr lang="en-US" altLang="zh-TW" sz="4000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SetoFont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 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11/30(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四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)~12/01(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五</a:t>
            </a:r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)    </a:t>
            </a: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SetoFont"/>
                <a:cs typeface="Arial" pitchFamily="34" charset="0"/>
              </a:rPr>
              <a:t>  第二次段考</a:t>
            </a:r>
            <a:r>
              <a:rPr lang="zh-TW" altLang="en-US" sz="4000" dirty="0">
                <a:latin typeface="Arial" pitchFamily="34" charset="0"/>
                <a:ea typeface="SetoFont"/>
                <a:cs typeface="Arial" pitchFamily="34" charset="0"/>
              </a:rPr>
              <a:t>  </a:t>
            </a:r>
            <a:endParaRPr lang="zh-TW" altLang="en-US" sz="4000" dirty="0">
              <a:solidFill>
                <a:srgbClr val="FF0000"/>
              </a:solidFill>
              <a:latin typeface="Arial" pitchFamily="34" charset="0"/>
              <a:ea typeface="SetoFon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6852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2900</TotalTime>
  <Words>2047</Words>
  <Application>Microsoft Office PowerPoint</Application>
  <PresentationFormat>自訂</PresentationFormat>
  <Paragraphs>283</Paragraphs>
  <Slides>47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47</vt:i4>
      </vt:variant>
    </vt:vector>
  </HeadingPairs>
  <TitlesOfParts>
    <vt:vector size="49" baseType="lpstr">
      <vt:lpstr>Office 佈景主題</vt:lpstr>
      <vt:lpstr>1_Office 佈景主題</vt:lpstr>
      <vt:lpstr>國395學校日</vt:lpstr>
      <vt:lpstr>今日流程</vt:lpstr>
      <vt:lpstr>導師學經歷介紹</vt:lpstr>
      <vt:lpstr>本學期師資介紹</vt:lpstr>
      <vt:lpstr>本學期幹部介紹</vt:lpstr>
      <vt:lpstr>各科小老師介紹</vt:lpstr>
      <vt:lpstr>以上幹部、小老師、為班服務者  皆為自願擔任</vt:lpstr>
      <vt:lpstr>學校重要行事曆</vt:lpstr>
      <vt:lpstr>本學期重要行事曆</vt:lpstr>
      <vt:lpstr>本學期重要行事曆</vt:lpstr>
      <vt:lpstr>學校作息說明</vt:lpstr>
      <vt:lpstr>早自習安排</vt:lpstr>
      <vt:lpstr>夜間作息說明</vt:lpstr>
      <vt:lpstr>服務時數說明</vt:lpstr>
      <vt:lpstr>超 額 比 序 規 則</vt:lpstr>
      <vt:lpstr>兩大禁忌</vt:lpstr>
      <vt:lpstr>性別平等</vt:lpstr>
      <vt:lpstr>性別平等</vt:lpstr>
      <vt:lpstr>霸凌</vt:lpstr>
      <vt:lpstr>霸凌</vt:lpstr>
      <vt:lpstr>投影片 21</vt:lpstr>
      <vt:lpstr>班級經營</vt:lpstr>
      <vt:lpstr>班級經營理念</vt:lpstr>
      <vt:lpstr>尊重 &amp; 責任</vt:lpstr>
      <vt:lpstr>投影片 25</vt:lpstr>
      <vt:lpstr>投影片 26</vt:lpstr>
      <vt:lpstr>投影片 27</vt:lpstr>
      <vt:lpstr>投影片 28</vt:lpstr>
      <vt:lpstr>投影片 29</vt:lpstr>
      <vt:lpstr>班級生活常規</vt:lpstr>
      <vt:lpstr>退、訂餐說明</vt:lpstr>
      <vt:lpstr>請假說明</vt:lpstr>
      <vt:lpstr>服裝說明</vt:lpstr>
      <vt:lpstr>服裝說明</vt:lpstr>
      <vt:lpstr>手機使用說明</vt:lpstr>
      <vt:lpstr>手錶使用說明</vt:lpstr>
      <vt:lpstr>青春期(談戀愛、性教育)</vt:lpstr>
      <vt:lpstr>線上系統說明</vt:lpstr>
      <vt:lpstr>家長期待</vt:lpstr>
      <vt:lpstr>請家長協助事項</vt:lpstr>
      <vt:lpstr>從國小到國中</vt:lpstr>
      <vt:lpstr>投影片 42</vt:lpstr>
      <vt:lpstr>投影片 43</vt:lpstr>
      <vt:lpstr>守望</vt:lpstr>
      <vt:lpstr>親師共築陣線</vt:lpstr>
      <vt:lpstr>家長提問時間Q&amp;A</vt:lpstr>
      <vt:lpstr>導師聯絡方式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國245親師懇談</dc:title>
  <dc:creator>sharon</dc:creator>
  <cp:lastModifiedBy>User</cp:lastModifiedBy>
  <cp:revision>173</cp:revision>
  <dcterms:created xsi:type="dcterms:W3CDTF">2016-08-22T02:05:26Z</dcterms:created>
  <dcterms:modified xsi:type="dcterms:W3CDTF">2023-09-03T23:43:03Z</dcterms:modified>
</cp:coreProperties>
</file>