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96" r:id="rId4"/>
  </p:sldMasterIdLst>
  <p:notesMasterIdLst>
    <p:notesMasterId r:id="rId12"/>
  </p:notesMasterIdLst>
  <p:sldIdLst>
    <p:sldId id="257" r:id="rId5"/>
    <p:sldId id="259" r:id="rId6"/>
    <p:sldId id="264" r:id="rId7"/>
    <p:sldId id="266" r:id="rId8"/>
    <p:sldId id="267" r:id="rId9"/>
    <p:sldId id="273" r:id="rId10"/>
    <p:sldId id="269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62" y="6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F8FE6-25E1-4D55-9BF7-2F3227C98BFE}" type="datetimeFigureOut">
              <a:rPr lang="zh-CN" altLang="en-US" smtClean="0"/>
              <a:t>2022/8/29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E333E-E04F-48B8-B3D6-D189427AEF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673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E333E-E04F-48B8-B3D6-D189427AEF0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5700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E333E-E04F-48B8-B3D6-D189427AEF04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700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E333E-E04F-48B8-B3D6-D189427AEF04}" type="slidenum">
              <a:rPr lang="zh-CN" altLang="en-US" smtClean="0">
                <a:solidFill>
                  <a:prstClr val="black"/>
                </a:solidFill>
              </a:rPr>
              <a:pPr/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700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E333E-E04F-48B8-B3D6-D189427AEF04}" type="slidenum">
              <a:rPr lang="zh-CN" altLang="en-US" smtClean="0">
                <a:solidFill>
                  <a:prstClr val="black"/>
                </a:solidFill>
              </a:rPr>
              <a:pPr/>
              <a:t>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700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065838"/>
      </p:ext>
    </p:extLst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593883"/>
      </p:ext>
    </p:extLst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345819"/>
      </p:ext>
    </p:extLst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527959"/>
      </p:ext>
    </p:extLst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010697"/>
      </p:ext>
    </p:extLst>
  </p:cSld>
  <p:clrMapOvr>
    <a:masterClrMapping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071883"/>
      </p:ext>
    </p:extLst>
  </p:cSld>
  <p:clrMapOvr>
    <a:masterClrMapping/>
  </p:clrMapOvr>
  <p:transition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196836"/>
      </p:ext>
    </p:extLst>
  </p:cSld>
  <p:clrMapOvr>
    <a:masterClrMapping/>
  </p:clrMapOvr>
  <p:transition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677702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808228"/>
      </p:ext>
    </p:extLst>
  </p:cSld>
  <p:clrMapOvr>
    <a:masterClrMapping/>
  </p:clrMapOvr>
  <p:transition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1087"/>
      </p:ext>
    </p:extLst>
  </p:cSld>
  <p:clrMapOvr>
    <a:masterClrMapping/>
  </p:clrMapOvr>
  <p:transition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167668"/>
      </p:ext>
    </p:extLst>
  </p:cSld>
  <p:clrMapOvr>
    <a:masterClrMapping/>
  </p:clrMapOvr>
  <p:transition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667614"/>
      </p:ext>
    </p:extLst>
  </p:cSld>
  <p:clrMapOvr>
    <a:masterClrMapping/>
  </p:clrMapOvr>
  <p:transition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658730"/>
      </p:ext>
    </p:extLst>
  </p:cSld>
  <p:clrMapOvr>
    <a:masterClrMapping/>
  </p:clrMapOvr>
  <p:transition>
    <p:fade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689710"/>
      </p:ext>
    </p:extLst>
  </p:cSld>
  <p:clrMapOvr>
    <a:masterClrMapping/>
  </p:clrMapOvr>
  <p:transition>
    <p:fade thruBlk="1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513848"/>
      </p:ext>
    </p:extLst>
  </p:cSld>
  <p:clrMapOvr>
    <a:masterClrMapping/>
  </p:clrMapOvr>
  <p:transition>
    <p:fade thruBlk="1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326179"/>
      </p:ext>
    </p:extLst>
  </p:cSld>
  <p:clrMapOvr>
    <a:masterClrMapping/>
  </p:clrMapOvr>
  <p:transition>
    <p:fade thruBlk="1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569457"/>
      </p:ext>
    </p:extLst>
  </p:cSld>
  <p:clrMapOvr>
    <a:masterClrMapping/>
  </p:clrMapOvr>
  <p:transition>
    <p:fade thruBlk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417038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238956"/>
      </p:ext>
    </p:extLst>
  </p:cSld>
  <p:clrMapOvr>
    <a:masterClrMapping/>
  </p:clrMapOvr>
  <p:transition>
    <p:fade thruBlk="1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022941"/>
      </p:ext>
    </p:extLst>
  </p:cSld>
  <p:clrMapOvr>
    <a:masterClrMapping/>
  </p:clrMapOvr>
  <p:transition>
    <p:fade thruBlk="1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326264"/>
      </p:ext>
    </p:extLst>
  </p:cSld>
  <p:clrMapOvr>
    <a:masterClrMapping/>
  </p:clrMapOvr>
  <p:transition>
    <p:fade thruBlk="1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615741"/>
      </p:ext>
    </p:extLst>
  </p:cSld>
  <p:clrMapOvr>
    <a:masterClrMapping/>
  </p:clrMapOvr>
  <p:transition>
    <p:fade thruBlk="1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022115"/>
      </p:ext>
    </p:extLst>
  </p:cSld>
  <p:clrMapOvr>
    <a:masterClrMapping/>
  </p:clrMapOvr>
  <p:transition>
    <p:fade thruBlk="1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999042"/>
      </p:ext>
    </p:extLst>
  </p:cSld>
  <p:clrMapOvr>
    <a:masterClrMapping/>
  </p:clrMapOvr>
  <p:transition>
    <p:fade thruBlk="1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050880"/>
      </p:ext>
    </p:extLst>
  </p:cSld>
  <p:clrMapOvr>
    <a:masterClrMapping/>
  </p:clrMapOvr>
  <p:transition>
    <p:fade thruBlk="1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26920"/>
      </p:ext>
    </p:extLst>
  </p:cSld>
  <p:clrMapOvr>
    <a:masterClrMapping/>
  </p:clrMapOvr>
  <p:transition>
    <p:fade thruBlk="1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276469"/>
      </p:ext>
    </p:extLst>
  </p:cSld>
  <p:clrMapOvr>
    <a:masterClrMapping/>
  </p:clrMapOvr>
  <p:transition>
    <p:fade thruBlk="1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043453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2022/8/29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313979"/>
      </p:ext>
    </p:extLst>
  </p:cSld>
  <p:clrMapOvr>
    <a:masterClrMapping/>
  </p:clrMapOvr>
  <p:transition>
    <p:fade thruBlk="1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573093"/>
      </p:ext>
    </p:extLst>
  </p:cSld>
  <p:clrMapOvr>
    <a:masterClrMapping/>
  </p:clrMapOvr>
  <p:transition>
    <p:fade thruBlk="1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514489"/>
      </p:ext>
    </p:extLst>
  </p:cSld>
  <p:clrMapOvr>
    <a:masterClrMapping/>
  </p:clrMapOvr>
  <p:transition>
    <p:fade thruBlk="1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214854"/>
      </p:ext>
    </p:extLst>
  </p:cSld>
  <p:clrMapOvr>
    <a:masterClrMapping/>
  </p:clrMapOvr>
  <p:transition>
    <p:fade thruBlk="1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85150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2022/8/29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2022/8/29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2022/8/29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2022/8/29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2022/8/29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2022/8/29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856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677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2022/8/29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780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igt.nssh.ntpc.edu.tw/accounts/147/document_folders/1162?odf=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/>
        </p:nvSpPr>
        <p:spPr>
          <a:xfrm>
            <a:off x="0" y="3249561"/>
            <a:ext cx="12192000" cy="2362200"/>
          </a:xfrm>
          <a:custGeom>
            <a:avLst/>
            <a:gdLst>
              <a:gd name="connsiteX0" fmla="*/ 0 w 9144000"/>
              <a:gd name="connsiteY0" fmla="*/ 14749 h 2362200"/>
              <a:gd name="connsiteX1" fmla="*/ 4572000 w 9144000"/>
              <a:gd name="connsiteY1" fmla="*/ 2359742 h 2362200"/>
              <a:gd name="connsiteX2" fmla="*/ 9144000 w 9144000"/>
              <a:gd name="connsiteY2" fmla="*/ 0 h 236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4000" h="2362200">
                <a:moveTo>
                  <a:pt x="0" y="14749"/>
                </a:moveTo>
                <a:cubicBezTo>
                  <a:pt x="1524000" y="1188474"/>
                  <a:pt x="3048000" y="2362200"/>
                  <a:pt x="4572000" y="2359742"/>
                </a:cubicBezTo>
                <a:cubicBezTo>
                  <a:pt x="6096000" y="2357284"/>
                  <a:pt x="8463116" y="349045"/>
                  <a:pt x="9144000" y="0"/>
                </a:cubicBezTo>
              </a:path>
            </a:pathLst>
          </a:cu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任意多边形 5"/>
          <p:cNvSpPr/>
          <p:nvPr/>
        </p:nvSpPr>
        <p:spPr>
          <a:xfrm>
            <a:off x="0" y="3401961"/>
            <a:ext cx="12192000" cy="2362200"/>
          </a:xfrm>
          <a:custGeom>
            <a:avLst/>
            <a:gdLst>
              <a:gd name="connsiteX0" fmla="*/ 0 w 9144000"/>
              <a:gd name="connsiteY0" fmla="*/ 14749 h 2362200"/>
              <a:gd name="connsiteX1" fmla="*/ 4572000 w 9144000"/>
              <a:gd name="connsiteY1" fmla="*/ 2359742 h 2362200"/>
              <a:gd name="connsiteX2" fmla="*/ 9144000 w 9144000"/>
              <a:gd name="connsiteY2" fmla="*/ 0 h 236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4000" h="2362200">
                <a:moveTo>
                  <a:pt x="0" y="14749"/>
                </a:moveTo>
                <a:cubicBezTo>
                  <a:pt x="1524000" y="1188474"/>
                  <a:pt x="3048000" y="2362200"/>
                  <a:pt x="4572000" y="2359742"/>
                </a:cubicBezTo>
                <a:cubicBezTo>
                  <a:pt x="6096000" y="2357284"/>
                  <a:pt x="8463116" y="349045"/>
                  <a:pt x="9144000" y="0"/>
                </a:cubicBezTo>
              </a:path>
            </a:pathLst>
          </a:cu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任意多边形 6"/>
          <p:cNvSpPr/>
          <p:nvPr/>
        </p:nvSpPr>
        <p:spPr>
          <a:xfrm>
            <a:off x="0" y="3571876"/>
            <a:ext cx="12192000" cy="2362200"/>
          </a:xfrm>
          <a:custGeom>
            <a:avLst/>
            <a:gdLst>
              <a:gd name="connsiteX0" fmla="*/ 0 w 9144000"/>
              <a:gd name="connsiteY0" fmla="*/ 14749 h 2362200"/>
              <a:gd name="connsiteX1" fmla="*/ 4572000 w 9144000"/>
              <a:gd name="connsiteY1" fmla="*/ 2359742 h 2362200"/>
              <a:gd name="connsiteX2" fmla="*/ 9144000 w 9144000"/>
              <a:gd name="connsiteY2" fmla="*/ 0 h 236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4000" h="2362200">
                <a:moveTo>
                  <a:pt x="0" y="14749"/>
                </a:moveTo>
                <a:cubicBezTo>
                  <a:pt x="1524000" y="1188474"/>
                  <a:pt x="3048000" y="2362200"/>
                  <a:pt x="4572000" y="2359742"/>
                </a:cubicBezTo>
                <a:cubicBezTo>
                  <a:pt x="6096000" y="2357284"/>
                  <a:pt x="8463116" y="349045"/>
                  <a:pt x="9144000" y="0"/>
                </a:cubicBezTo>
              </a:path>
            </a:pathLst>
          </a:cu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Picture 5" descr="C:\Users\lucloudfly\Desktop\PNG图库\懒人图库近25000张透明PNG图片(PPTer要收藏)\sketchy_full_icons\apple-itun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24034" y="4147370"/>
            <a:ext cx="1219200" cy="1297854"/>
          </a:xfrm>
          <a:prstGeom prst="rect">
            <a:avLst/>
          </a:prstGeom>
          <a:noFill/>
        </p:spPr>
      </p:pic>
      <p:pic>
        <p:nvPicPr>
          <p:cNvPr id="2051" name="Picture 3" descr="C:\Users\lucloudfly\Desktop\PNG图库\懒人图库近25000张透明PNG图片(PPTer要收藏)\sketchy_full_icons\clock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67636" y="4357694"/>
            <a:ext cx="1219200" cy="1219200"/>
          </a:xfrm>
          <a:prstGeom prst="rect">
            <a:avLst/>
          </a:prstGeom>
          <a:noFill/>
        </p:spPr>
      </p:pic>
      <p:pic>
        <p:nvPicPr>
          <p:cNvPr id="2052" name="Picture 4" descr="C:\Users\lucloudfly\Desktop\PNG图库\懒人图库近25000张透明PNG图片(PPTer要收藏)\sketchy_full_icons\contacts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67108" y="4643446"/>
            <a:ext cx="1219200" cy="1219200"/>
          </a:xfrm>
          <a:prstGeom prst="rect">
            <a:avLst/>
          </a:prstGeom>
          <a:noFill/>
        </p:spPr>
      </p:pic>
      <p:pic>
        <p:nvPicPr>
          <p:cNvPr id="2054" name="Picture 6" descr="C:\Users\lucloudfly\Desktop\PNG图库\懒人图库近25000张透明PNG图片(PPTer要收藏)\sketchy_full_icons\chat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38810" y="5143512"/>
            <a:ext cx="1219200" cy="1219200"/>
          </a:xfrm>
          <a:prstGeom prst="rect">
            <a:avLst/>
          </a:prstGeom>
          <a:noFill/>
        </p:spPr>
      </p:pic>
      <p:pic>
        <p:nvPicPr>
          <p:cNvPr id="2055" name="Picture 7" descr="C:\Users\lucloudfly\Desktop\PNG图库\懒人图库近25000张透明PNG图片(PPTer要收藏)\sketchy_full_icons\clef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485312" y="4082008"/>
            <a:ext cx="1219200" cy="121920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1524000" y="2643183"/>
            <a:ext cx="9144000" cy="830997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zh-TW" altLang="en-U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國文科教學簡介</a:t>
            </a:r>
            <a:endParaRPr lang="zh-CN" altLang="en-US" sz="4800" dirty="0">
              <a:solidFill>
                <a:schemeClr val="tx1">
                  <a:lumMod val="65000"/>
                  <a:lumOff val="3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38546" y="1556082"/>
            <a:ext cx="45720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TW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11001</a:t>
            </a:r>
            <a:r>
              <a:rPr lang="zh-TW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學校日</a:t>
            </a:r>
            <a:endParaRPr lang="zh-CN" altLang="en-US" sz="6000" dirty="0">
              <a:solidFill>
                <a:schemeClr val="tx1">
                  <a:lumMod val="65000"/>
                  <a:lumOff val="3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pic>
        <p:nvPicPr>
          <p:cNvPr id="2066" name="Picture 18" descr="C:\Users\lucloudfly\Desktop\PNG图库\懒人图库近25000张透明PNG图片(PPTer要收藏)\tourism-ICO\eiffel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454560" y="500042"/>
            <a:ext cx="2393968" cy="2393968"/>
          </a:xfrm>
          <a:prstGeom prst="rect">
            <a:avLst/>
          </a:prstGeom>
          <a:noFill/>
        </p:spPr>
      </p:pic>
      <p:pic>
        <p:nvPicPr>
          <p:cNvPr id="2067" name="Picture 19" descr="C:\Users\lucloudfly\Desktop\PNG图库\懒人图库近25000张透明PNG图片(PPTer要收藏)\tourism-ICO\liberty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99456" y="214290"/>
            <a:ext cx="2751158" cy="2751158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0614" y="4249686"/>
            <a:ext cx="4665666" cy="1362075"/>
          </a:xfrm>
        </p:spPr>
        <p:txBody>
          <a:bodyPr/>
          <a:lstStyle/>
          <a:p>
            <a:r>
              <a:rPr lang="zh-TW" altLang="en-US" b="0" dirty="0">
                <a:latin typeface="KaiTi" panose="02010609060101010101" pitchFamily="49" charset="-122"/>
                <a:ea typeface="KaiTi" panose="02010609060101010101" pitchFamily="49" charset="-122"/>
              </a:rPr>
              <a:t>介紹人  丁丹怡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6" presetClass="entr" presetSubtype="0" fill="hold" grpId="0" nodeType="withEffect">
                                  <p:stCondLst>
                                    <p:cond delay="8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3" presetClass="entr" presetSubtype="36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22" grpId="0"/>
      <p:bldP spid="23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1881158" y="571480"/>
            <a:ext cx="4214842" cy="571504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矩形 42"/>
          <p:cNvSpPr/>
          <p:nvPr/>
        </p:nvSpPr>
        <p:spPr>
          <a:xfrm>
            <a:off x="1952596" y="642918"/>
            <a:ext cx="4214842" cy="571504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矩形 43"/>
          <p:cNvSpPr/>
          <p:nvPr/>
        </p:nvSpPr>
        <p:spPr>
          <a:xfrm>
            <a:off x="2024034" y="714356"/>
            <a:ext cx="4214842" cy="571504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矩形 44"/>
          <p:cNvSpPr/>
          <p:nvPr/>
        </p:nvSpPr>
        <p:spPr>
          <a:xfrm>
            <a:off x="6024562" y="571480"/>
            <a:ext cx="4214842" cy="571504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矩形 45"/>
          <p:cNvSpPr/>
          <p:nvPr/>
        </p:nvSpPr>
        <p:spPr>
          <a:xfrm>
            <a:off x="6096000" y="642918"/>
            <a:ext cx="4214842" cy="571504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矩形 46"/>
          <p:cNvSpPr/>
          <p:nvPr/>
        </p:nvSpPr>
        <p:spPr>
          <a:xfrm>
            <a:off x="6167438" y="714356"/>
            <a:ext cx="4214842" cy="571504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9" name="Picture 3" descr="C:\Users\lucloudfly\Desktop\PNG图库\懒人图库近25000张透明PNG图片(PPTer要收藏)\sketchy_weather_icons\sketchy_weather_3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96330" y="4714884"/>
            <a:ext cx="1571636" cy="1571636"/>
          </a:xfrm>
          <a:prstGeom prst="rect">
            <a:avLst/>
          </a:prstGeom>
          <a:noFill/>
        </p:spPr>
      </p:pic>
      <p:pic>
        <p:nvPicPr>
          <p:cNvPr id="9" name="Picture 3" descr="C:\Users\lucloudfly\Desktop\PNG图库\懒人图库近25000张透明PNG图片(PPTer要收藏)\sketchy_full_icons\fallou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76602" y="638164"/>
            <a:ext cx="1219200" cy="12192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095472" y="1464312"/>
            <a:ext cx="38576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kern="0" dirty="0"/>
              <a:t>　　上課就像寫文章一樣，要有段落和標點，適時加上逗號，劃上句號，常能擁有不錯的效果，把教材以活潑生動的方式呈現提昇學習興趣，是教師的責任，而良好的師生關係則是學生學習加分的良方。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方正古隶简体" pitchFamily="65" charset="-122"/>
              <a:ea typeface="方正古隶简体" pitchFamily="65" charset="-122"/>
            </a:endParaRPr>
          </a:p>
        </p:txBody>
      </p:sp>
      <p:pic>
        <p:nvPicPr>
          <p:cNvPr id="13" name="图片 12" descr="Lighthous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27177" y="2214554"/>
            <a:ext cx="3429024" cy="2571768"/>
          </a:xfrm>
          <a:prstGeom prst="rect">
            <a:avLst/>
          </a:prstGeom>
          <a:ln w="38100" cap="sq">
            <a:solidFill>
              <a:schemeClr val="tx1">
                <a:lumMod val="85000"/>
                <a:lumOff val="15000"/>
              </a:schemeClr>
            </a:solidFill>
            <a:prstDash val="sysDot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" name="TextBox 16"/>
          <p:cNvSpPr txBox="1"/>
          <p:nvPr/>
        </p:nvSpPr>
        <p:spPr>
          <a:xfrm>
            <a:off x="6172536" y="1079591"/>
            <a:ext cx="39954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古隶简体" pitchFamily="65" charset="-122"/>
                <a:ea typeface="方正古隶简体" pitchFamily="65" charset="-122"/>
              </a:rPr>
              <a:t>教學理念</a:t>
            </a:r>
            <a:endParaRPr lang="zh-CN" altLang="en-US" sz="4400" dirty="0">
              <a:solidFill>
                <a:schemeClr val="tx1">
                  <a:lumMod val="75000"/>
                  <a:lumOff val="25000"/>
                </a:schemeClr>
              </a:solidFill>
              <a:latin typeface="方正古隶简体" pitchFamily="65" charset="-122"/>
              <a:ea typeface="方正古隶简体" pitchFamily="65" charset="-122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36" fill="hold" nodeType="click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30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0"/>
          <p:cNvGrpSpPr/>
          <p:nvPr/>
        </p:nvGrpSpPr>
        <p:grpSpPr>
          <a:xfrm>
            <a:off x="1595502" y="5357826"/>
            <a:ext cx="8929654" cy="1500174"/>
            <a:chOff x="71502" y="5357826"/>
            <a:chExt cx="8929654" cy="1500174"/>
          </a:xfrm>
        </p:grpSpPr>
        <p:pic>
          <p:nvPicPr>
            <p:cNvPr id="3" name="Picture 6" descr="C:\Users\lucloudfly\Desktop\PNG图库\懒人图库近25000张透明PNG图片(PPTer要收藏)\sketchy_weather_icons\sketchy_weather_16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1502" y="5357834"/>
              <a:ext cx="1500166" cy="1500166"/>
            </a:xfrm>
            <a:prstGeom prst="rect">
              <a:avLst/>
            </a:prstGeom>
            <a:noFill/>
          </p:spPr>
        </p:pic>
        <p:pic>
          <p:nvPicPr>
            <p:cNvPr id="4" name="Picture 6" descr="C:\Users\lucloudfly\Desktop\PNG图库\懒人图库近25000张透明PNG图片(PPTer要收藏)\sketchy_weather_icons\sketchy_weather_16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85916" y="5357826"/>
              <a:ext cx="1500166" cy="1500166"/>
            </a:xfrm>
            <a:prstGeom prst="rect">
              <a:avLst/>
            </a:prstGeom>
            <a:noFill/>
          </p:spPr>
        </p:pic>
        <p:pic>
          <p:nvPicPr>
            <p:cNvPr id="5" name="Picture 6" descr="C:\Users\lucloudfly\Desktop\PNG图库\懒人图库近25000张透明PNG图片(PPTer要收藏)\sketchy_weather_icons\sketchy_weather_16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500362" y="5357834"/>
              <a:ext cx="1500166" cy="1500166"/>
            </a:xfrm>
            <a:prstGeom prst="rect">
              <a:avLst/>
            </a:prstGeom>
            <a:noFill/>
          </p:spPr>
        </p:pic>
        <p:pic>
          <p:nvPicPr>
            <p:cNvPr id="6" name="Picture 6" descr="C:\Users\lucloudfly\Desktop\PNG图库\懒人图库近25000张透明PNG图片(PPTer要收藏)\sketchy_weather_icons\sketchy_weather_16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714776" y="5357826"/>
              <a:ext cx="1500166" cy="1500166"/>
            </a:xfrm>
            <a:prstGeom prst="rect">
              <a:avLst/>
            </a:prstGeom>
            <a:noFill/>
          </p:spPr>
        </p:pic>
        <p:pic>
          <p:nvPicPr>
            <p:cNvPr id="7" name="Picture 6" descr="C:\Users\lucloudfly\Desktop\PNG图库\懒人图库近25000张透明PNG图片(PPTer要收藏)\sketchy_weather_icons\sketchy_weather_16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072130" y="5357834"/>
              <a:ext cx="1500166" cy="1500166"/>
            </a:xfrm>
            <a:prstGeom prst="rect">
              <a:avLst/>
            </a:prstGeom>
            <a:noFill/>
          </p:spPr>
        </p:pic>
        <p:pic>
          <p:nvPicPr>
            <p:cNvPr id="8" name="Picture 6" descr="C:\Users\lucloudfly\Desktop\PNG图库\懒人图库近25000张透明PNG图片(PPTer要收藏)\sketchy_weather_icons\sketchy_weather_16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286544" y="5357826"/>
              <a:ext cx="1500166" cy="1500166"/>
            </a:xfrm>
            <a:prstGeom prst="rect">
              <a:avLst/>
            </a:prstGeom>
            <a:noFill/>
          </p:spPr>
        </p:pic>
        <p:pic>
          <p:nvPicPr>
            <p:cNvPr id="9" name="Picture 6" descr="C:\Users\lucloudfly\Desktop\PNG图库\懒人图库近25000张透明PNG图片(PPTer要收藏)\sketchy_weather_icons\sketchy_weather_16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500990" y="5357834"/>
              <a:ext cx="1500166" cy="1500166"/>
            </a:xfrm>
            <a:prstGeom prst="rect">
              <a:avLst/>
            </a:prstGeom>
            <a:noFill/>
          </p:spPr>
        </p:pic>
      </p:grpSp>
      <p:sp>
        <p:nvSpPr>
          <p:cNvPr id="17" name="TextBox 16"/>
          <p:cNvSpPr txBox="1"/>
          <p:nvPr/>
        </p:nvSpPr>
        <p:spPr>
          <a:xfrm>
            <a:off x="1524000" y="260648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教學內容</a:t>
            </a:r>
            <a:endParaRPr lang="zh-CN" altLang="en-US" sz="4400" b="1" dirty="0">
              <a:solidFill>
                <a:schemeClr val="tx1">
                  <a:lumMod val="75000"/>
                  <a:lumOff val="2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pic>
        <p:nvPicPr>
          <p:cNvPr id="14" name="Picture 17" descr="C:\Users\lucloudfly\Desktop\PNG图库\懒人图库近25000张透明PNG图片(PPTer要收藏)\pngicon-13\png-1267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66920" y="2815813"/>
            <a:ext cx="593224" cy="593224"/>
          </a:xfrm>
          <a:prstGeom prst="rect">
            <a:avLst/>
          </a:prstGeom>
          <a:noFill/>
        </p:spPr>
      </p:pic>
      <p:pic>
        <p:nvPicPr>
          <p:cNvPr id="15" name="Picture 17" descr="C:\Users\lucloudfly\Desktop\PNG图库\懒人图库近25000张透明PNG图片(PPTer要收藏)\pngicon-13\png-1267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65057" y="3581495"/>
            <a:ext cx="609019" cy="609019"/>
          </a:xfrm>
          <a:prstGeom prst="rect">
            <a:avLst/>
          </a:prstGeom>
          <a:noFill/>
        </p:spPr>
      </p:pic>
      <p:pic>
        <p:nvPicPr>
          <p:cNvPr id="16" name="Picture 17" descr="C:\Users\lucloudfly\Desktop\PNG图库\懒人图库近25000张透明PNG图片(PPTer要收藏)\pngicon-13\png-1267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80842" y="2056335"/>
            <a:ext cx="593234" cy="593234"/>
          </a:xfrm>
          <a:prstGeom prst="rect">
            <a:avLst/>
          </a:prstGeom>
          <a:noFill/>
        </p:spPr>
      </p:pic>
      <p:pic>
        <p:nvPicPr>
          <p:cNvPr id="18" name="Picture 17" descr="C:\Users\lucloudfly\Desktop\PNG图库\懒人图库近25000张透明PNG图片(PPTer要收藏)\pngicon-13\png-1267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5573" y="1276613"/>
            <a:ext cx="634609" cy="634609"/>
          </a:xfrm>
          <a:prstGeom prst="rect">
            <a:avLst/>
          </a:prstGeom>
          <a:noFill/>
        </p:spPr>
      </p:pic>
      <p:sp>
        <p:nvSpPr>
          <p:cNvPr id="10" name="矩形 9"/>
          <p:cNvSpPr/>
          <p:nvPr/>
        </p:nvSpPr>
        <p:spPr>
          <a:xfrm>
            <a:off x="3643366" y="1412393"/>
            <a:ext cx="74211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kern="0" dirty="0"/>
              <a:t>國中國文（康軒第一冊第二冊）</a:t>
            </a:r>
            <a:endParaRPr lang="en-US" altLang="zh-TW" sz="3600" kern="0" dirty="0"/>
          </a:p>
          <a:p>
            <a:endParaRPr lang="en-US" altLang="zh-TW" sz="3600" kern="0" dirty="0"/>
          </a:p>
        </p:txBody>
      </p:sp>
      <p:sp>
        <p:nvSpPr>
          <p:cNvPr id="11" name="矩形 10"/>
          <p:cNvSpPr/>
          <p:nvPr/>
        </p:nvSpPr>
        <p:spPr>
          <a:xfrm>
            <a:off x="3643366" y="2168286"/>
            <a:ext cx="41671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kern="0" dirty="0"/>
              <a:t>主題試閱讀素養</a:t>
            </a:r>
            <a:endParaRPr lang="en-US" altLang="zh-TW" sz="3600" kern="0" dirty="0"/>
          </a:p>
        </p:txBody>
      </p:sp>
      <p:sp>
        <p:nvSpPr>
          <p:cNvPr id="12" name="矩形 11"/>
          <p:cNvSpPr/>
          <p:nvPr/>
        </p:nvSpPr>
        <p:spPr>
          <a:xfrm>
            <a:off x="3610048" y="2927759"/>
            <a:ext cx="87005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kern="0" dirty="0"/>
              <a:t>國中基測追分快譯通</a:t>
            </a:r>
          </a:p>
        </p:txBody>
      </p:sp>
      <p:sp>
        <p:nvSpPr>
          <p:cNvPr id="13" name="矩形 12"/>
          <p:cNvSpPr/>
          <p:nvPr/>
        </p:nvSpPr>
        <p:spPr>
          <a:xfrm>
            <a:off x="3643367" y="3701338"/>
            <a:ext cx="59237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kern="0" dirty="0"/>
              <a:t>課外成語補充</a:t>
            </a:r>
            <a:endParaRPr lang="en-US" altLang="zh-TW" sz="3600" kern="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0"/>
          <p:cNvGrpSpPr/>
          <p:nvPr/>
        </p:nvGrpSpPr>
        <p:grpSpPr>
          <a:xfrm>
            <a:off x="1595502" y="5357826"/>
            <a:ext cx="8929654" cy="1500174"/>
            <a:chOff x="71502" y="5357826"/>
            <a:chExt cx="8929654" cy="1500174"/>
          </a:xfrm>
        </p:grpSpPr>
        <p:pic>
          <p:nvPicPr>
            <p:cNvPr id="3" name="Picture 6" descr="C:\Users\lucloudfly\Desktop\PNG图库\懒人图库近25000张透明PNG图片(PPTer要收藏)\sketchy_weather_icons\sketchy_weather_16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1502" y="5357834"/>
              <a:ext cx="1500166" cy="1500166"/>
            </a:xfrm>
            <a:prstGeom prst="rect">
              <a:avLst/>
            </a:prstGeom>
            <a:noFill/>
          </p:spPr>
        </p:pic>
        <p:pic>
          <p:nvPicPr>
            <p:cNvPr id="4" name="Picture 6" descr="C:\Users\lucloudfly\Desktop\PNG图库\懒人图库近25000张透明PNG图片(PPTer要收藏)\sketchy_weather_icons\sketchy_weather_16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85916" y="5357826"/>
              <a:ext cx="1500166" cy="1500166"/>
            </a:xfrm>
            <a:prstGeom prst="rect">
              <a:avLst/>
            </a:prstGeom>
            <a:noFill/>
          </p:spPr>
        </p:pic>
        <p:pic>
          <p:nvPicPr>
            <p:cNvPr id="5" name="Picture 6" descr="C:\Users\lucloudfly\Desktop\PNG图库\懒人图库近25000张透明PNG图片(PPTer要收藏)\sketchy_weather_icons\sketchy_weather_16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500362" y="5357834"/>
              <a:ext cx="1500166" cy="1500166"/>
            </a:xfrm>
            <a:prstGeom prst="rect">
              <a:avLst/>
            </a:prstGeom>
            <a:noFill/>
          </p:spPr>
        </p:pic>
        <p:pic>
          <p:nvPicPr>
            <p:cNvPr id="6" name="Picture 6" descr="C:\Users\lucloudfly\Desktop\PNG图库\懒人图库近25000张透明PNG图片(PPTer要收藏)\sketchy_weather_icons\sketchy_weather_16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714776" y="5357826"/>
              <a:ext cx="1500166" cy="1500166"/>
            </a:xfrm>
            <a:prstGeom prst="rect">
              <a:avLst/>
            </a:prstGeom>
            <a:noFill/>
          </p:spPr>
        </p:pic>
        <p:pic>
          <p:nvPicPr>
            <p:cNvPr id="7" name="Picture 6" descr="C:\Users\lucloudfly\Desktop\PNG图库\懒人图库近25000张透明PNG图片(PPTer要收藏)\sketchy_weather_icons\sketchy_weather_16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072130" y="5357834"/>
              <a:ext cx="1500166" cy="1500166"/>
            </a:xfrm>
            <a:prstGeom prst="rect">
              <a:avLst/>
            </a:prstGeom>
            <a:noFill/>
          </p:spPr>
        </p:pic>
        <p:pic>
          <p:nvPicPr>
            <p:cNvPr id="8" name="Picture 6" descr="C:\Users\lucloudfly\Desktop\PNG图库\懒人图库近25000张透明PNG图片(PPTer要收藏)\sketchy_weather_icons\sketchy_weather_16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286544" y="5357826"/>
              <a:ext cx="1500166" cy="1500166"/>
            </a:xfrm>
            <a:prstGeom prst="rect">
              <a:avLst/>
            </a:prstGeom>
            <a:noFill/>
          </p:spPr>
        </p:pic>
        <p:pic>
          <p:nvPicPr>
            <p:cNvPr id="9" name="Picture 6" descr="C:\Users\lucloudfly\Desktop\PNG图库\懒人图库近25000张透明PNG图片(PPTer要收藏)\sketchy_weather_icons\sketchy_weather_16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500990" y="5357834"/>
              <a:ext cx="1500166" cy="1500166"/>
            </a:xfrm>
            <a:prstGeom prst="rect">
              <a:avLst/>
            </a:prstGeom>
            <a:noFill/>
          </p:spPr>
        </p:pic>
      </p:grpSp>
      <p:sp>
        <p:nvSpPr>
          <p:cNvPr id="17" name="TextBox 16"/>
          <p:cNvSpPr txBox="1"/>
          <p:nvPr/>
        </p:nvSpPr>
        <p:spPr>
          <a:xfrm>
            <a:off x="1524000" y="71415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dirty="0">
                <a:solidFill>
                  <a:prstClr val="black">
                    <a:lumMod val="75000"/>
                    <a:lumOff val="25000"/>
                  </a:prstClr>
                </a:solidFill>
                <a:latin typeface="方正古隶简体" pitchFamily="65" charset="-122"/>
                <a:ea typeface="方正古隶简体" pitchFamily="65" charset="-122"/>
              </a:rPr>
              <a:t>作業方式</a:t>
            </a:r>
            <a:endParaRPr lang="zh-CN" altLang="en-US" sz="4400" dirty="0">
              <a:solidFill>
                <a:prstClr val="black">
                  <a:lumMod val="75000"/>
                  <a:lumOff val="25000"/>
                </a:prstClr>
              </a:solidFill>
              <a:latin typeface="方正古隶简体" pitchFamily="65" charset="-122"/>
              <a:ea typeface="方正古隶简体" pitchFamily="65" charset="-122"/>
            </a:endParaRPr>
          </a:p>
        </p:txBody>
      </p:sp>
      <p:pic>
        <p:nvPicPr>
          <p:cNvPr id="15" name="Picture 17" descr="C:\Users\lucloudfly\Desktop\PNG图库\懒人图库近25000张透明PNG图片(PPTer要收藏)\pngicon-13\png-1267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3450" y="2972476"/>
            <a:ext cx="609019" cy="609019"/>
          </a:xfrm>
          <a:prstGeom prst="rect">
            <a:avLst/>
          </a:prstGeom>
          <a:noFill/>
        </p:spPr>
      </p:pic>
      <p:pic>
        <p:nvPicPr>
          <p:cNvPr id="16" name="Picture 17" descr="C:\Users\lucloudfly\Desktop\PNG图库\懒人图库近25000张透明PNG图片(PPTer要收藏)\pngicon-13\png-1267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80842" y="2056335"/>
            <a:ext cx="593234" cy="593234"/>
          </a:xfrm>
          <a:prstGeom prst="rect">
            <a:avLst/>
          </a:prstGeom>
          <a:noFill/>
        </p:spPr>
      </p:pic>
      <p:pic>
        <p:nvPicPr>
          <p:cNvPr id="18" name="Picture 17" descr="C:\Users\lucloudfly\Desktop\PNG图库\懒人图库近25000张透明PNG图片(PPTer要收藏)\pngicon-13\png-1267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5573" y="1276613"/>
            <a:ext cx="634609" cy="634609"/>
          </a:xfrm>
          <a:prstGeom prst="rect">
            <a:avLst/>
          </a:prstGeom>
          <a:noFill/>
        </p:spPr>
      </p:pic>
      <p:sp>
        <p:nvSpPr>
          <p:cNvPr id="10" name="矩形 9"/>
          <p:cNvSpPr/>
          <p:nvPr/>
        </p:nvSpPr>
        <p:spPr>
          <a:xfrm>
            <a:off x="3643366" y="1412393"/>
            <a:ext cx="49172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kern="0" dirty="0">
                <a:solidFill>
                  <a:prstClr val="black"/>
                </a:solidFill>
                <a:hlinkClick r:id="rId6"/>
              </a:rPr>
              <a:t>自編講義</a:t>
            </a:r>
            <a:endParaRPr lang="en-US" altLang="zh-TW" sz="3600" kern="0" dirty="0">
              <a:solidFill>
                <a:prstClr val="black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643366" y="2168286"/>
            <a:ext cx="56673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kern="0" dirty="0">
                <a:solidFill>
                  <a:prstClr val="black"/>
                </a:solidFill>
              </a:rPr>
              <a:t>課堂講義（小藍本）</a:t>
            </a:r>
            <a:endParaRPr lang="en-US" altLang="zh-TW" sz="3600" kern="0" dirty="0">
              <a:solidFill>
                <a:prstClr val="black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676407" y="2972476"/>
            <a:ext cx="59237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kern="0" dirty="0">
                <a:solidFill>
                  <a:prstClr val="black"/>
                </a:solidFill>
              </a:rPr>
              <a:t>小考訂正</a:t>
            </a:r>
            <a:endParaRPr lang="en-US" altLang="zh-TW" sz="3600" kern="0" dirty="0">
              <a:solidFill>
                <a:prstClr val="black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777063" y="3838466"/>
            <a:ext cx="592375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kern="0" dirty="0">
                <a:solidFill>
                  <a:prstClr val="black"/>
                </a:solidFill>
              </a:rPr>
              <a:t>作文練習</a:t>
            </a:r>
            <a:br>
              <a:rPr lang="en-US" altLang="zh-TW" sz="3600" kern="0" dirty="0">
                <a:solidFill>
                  <a:prstClr val="black"/>
                </a:solidFill>
              </a:rPr>
            </a:br>
            <a:r>
              <a:rPr lang="zh-TW" altLang="en-US" sz="3200" b="1" kern="0" dirty="0">
                <a:solidFill>
                  <a:prstClr val="black"/>
                </a:solidFill>
              </a:rPr>
              <a:t>每學期長篇作文</a:t>
            </a:r>
            <a:r>
              <a:rPr lang="en-US" altLang="zh-TW" sz="3200" b="1" kern="0" dirty="0">
                <a:solidFill>
                  <a:prstClr val="black"/>
                </a:solidFill>
              </a:rPr>
              <a:t>6</a:t>
            </a:r>
            <a:r>
              <a:rPr lang="zh-TW" altLang="en-US" sz="3200" b="1" kern="0" dirty="0">
                <a:solidFill>
                  <a:prstClr val="black"/>
                </a:solidFill>
              </a:rPr>
              <a:t>篇</a:t>
            </a:r>
            <a:r>
              <a:rPr lang="en-US" altLang="zh-TW" sz="3200" b="1" kern="0" dirty="0">
                <a:solidFill>
                  <a:prstClr val="black"/>
                </a:solidFill>
              </a:rPr>
              <a:t>+</a:t>
            </a:r>
            <a:r>
              <a:rPr lang="zh-TW" altLang="en-US" sz="3200" b="1" kern="0" dirty="0">
                <a:solidFill>
                  <a:prstClr val="black"/>
                </a:solidFill>
              </a:rPr>
              <a:t>學習單</a:t>
            </a:r>
            <a:r>
              <a:rPr lang="en-US" altLang="zh-TW" sz="3200" b="1" kern="0" dirty="0">
                <a:solidFill>
                  <a:prstClr val="black"/>
                </a:solidFill>
              </a:rPr>
              <a:t>+</a:t>
            </a:r>
            <a:br>
              <a:rPr lang="en-US" altLang="zh-TW" sz="3200" b="1" kern="0" dirty="0">
                <a:solidFill>
                  <a:prstClr val="black"/>
                </a:solidFill>
              </a:rPr>
            </a:br>
            <a:r>
              <a:rPr lang="zh-TW" altLang="en-US" sz="3200" b="1" kern="0" dirty="0">
                <a:solidFill>
                  <a:prstClr val="black"/>
                </a:solidFill>
              </a:rPr>
              <a:t>每週札記練習</a:t>
            </a:r>
          </a:p>
        </p:txBody>
      </p:sp>
      <p:pic>
        <p:nvPicPr>
          <p:cNvPr id="23" name="Picture 17" descr="C:\Users\lucloudfly\Desktop\PNG图库\懒人图库近25000张透明PNG图片(PPTer要收藏)\pngicon-13\png-1267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47201" y="3875778"/>
            <a:ext cx="609019" cy="6090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5851289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0"/>
          <p:cNvGrpSpPr/>
          <p:nvPr/>
        </p:nvGrpSpPr>
        <p:grpSpPr>
          <a:xfrm>
            <a:off x="1595502" y="5357826"/>
            <a:ext cx="8929654" cy="1500174"/>
            <a:chOff x="71502" y="5357826"/>
            <a:chExt cx="8929654" cy="1500174"/>
          </a:xfrm>
        </p:grpSpPr>
        <p:pic>
          <p:nvPicPr>
            <p:cNvPr id="3" name="Picture 6" descr="C:\Users\lucloudfly\Desktop\PNG图库\懒人图库近25000张透明PNG图片(PPTer要收藏)\sketchy_weather_icons\sketchy_weather_16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1502" y="5357834"/>
              <a:ext cx="1500166" cy="1500166"/>
            </a:xfrm>
            <a:prstGeom prst="rect">
              <a:avLst/>
            </a:prstGeom>
            <a:noFill/>
          </p:spPr>
        </p:pic>
        <p:pic>
          <p:nvPicPr>
            <p:cNvPr id="4" name="Picture 6" descr="C:\Users\lucloudfly\Desktop\PNG图库\懒人图库近25000张透明PNG图片(PPTer要收藏)\sketchy_weather_icons\sketchy_weather_16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85916" y="5357826"/>
              <a:ext cx="1500166" cy="1500166"/>
            </a:xfrm>
            <a:prstGeom prst="rect">
              <a:avLst/>
            </a:prstGeom>
            <a:noFill/>
          </p:spPr>
        </p:pic>
        <p:pic>
          <p:nvPicPr>
            <p:cNvPr id="5" name="Picture 6" descr="C:\Users\lucloudfly\Desktop\PNG图库\懒人图库近25000张透明PNG图片(PPTer要收藏)\sketchy_weather_icons\sketchy_weather_16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500362" y="5357834"/>
              <a:ext cx="1500166" cy="1500166"/>
            </a:xfrm>
            <a:prstGeom prst="rect">
              <a:avLst/>
            </a:prstGeom>
            <a:noFill/>
          </p:spPr>
        </p:pic>
        <p:pic>
          <p:nvPicPr>
            <p:cNvPr id="6" name="Picture 6" descr="C:\Users\lucloudfly\Desktop\PNG图库\懒人图库近25000张透明PNG图片(PPTer要收藏)\sketchy_weather_icons\sketchy_weather_16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714776" y="5357826"/>
              <a:ext cx="1500166" cy="1500166"/>
            </a:xfrm>
            <a:prstGeom prst="rect">
              <a:avLst/>
            </a:prstGeom>
            <a:noFill/>
          </p:spPr>
        </p:pic>
        <p:pic>
          <p:nvPicPr>
            <p:cNvPr id="7" name="Picture 6" descr="C:\Users\lucloudfly\Desktop\PNG图库\懒人图库近25000张透明PNG图片(PPTer要收藏)\sketchy_weather_icons\sketchy_weather_16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072130" y="5357834"/>
              <a:ext cx="1500166" cy="1500166"/>
            </a:xfrm>
            <a:prstGeom prst="rect">
              <a:avLst/>
            </a:prstGeom>
            <a:noFill/>
          </p:spPr>
        </p:pic>
        <p:pic>
          <p:nvPicPr>
            <p:cNvPr id="8" name="Picture 6" descr="C:\Users\lucloudfly\Desktop\PNG图库\懒人图库近25000张透明PNG图片(PPTer要收藏)\sketchy_weather_icons\sketchy_weather_16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286544" y="5357826"/>
              <a:ext cx="1500166" cy="1500166"/>
            </a:xfrm>
            <a:prstGeom prst="rect">
              <a:avLst/>
            </a:prstGeom>
            <a:noFill/>
          </p:spPr>
        </p:pic>
        <p:pic>
          <p:nvPicPr>
            <p:cNvPr id="9" name="Picture 6" descr="C:\Users\lucloudfly\Desktop\PNG图库\懒人图库近25000张透明PNG图片(PPTer要收藏)\sketchy_weather_icons\sketchy_weather_16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500990" y="5357834"/>
              <a:ext cx="1500166" cy="1500166"/>
            </a:xfrm>
            <a:prstGeom prst="rect">
              <a:avLst/>
            </a:prstGeom>
            <a:noFill/>
          </p:spPr>
        </p:pic>
      </p:grpSp>
      <p:sp>
        <p:nvSpPr>
          <p:cNvPr id="17" name="TextBox 16"/>
          <p:cNvSpPr txBox="1"/>
          <p:nvPr/>
        </p:nvSpPr>
        <p:spPr>
          <a:xfrm>
            <a:off x="1524000" y="71415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dirty="0">
                <a:solidFill>
                  <a:prstClr val="black">
                    <a:lumMod val="75000"/>
                    <a:lumOff val="25000"/>
                  </a:prstClr>
                </a:solidFill>
                <a:latin typeface="方正古隶简体" pitchFamily="65" charset="-122"/>
                <a:ea typeface="方正古隶简体" pitchFamily="65" charset="-122"/>
              </a:rPr>
              <a:t>成績計算方式</a:t>
            </a:r>
            <a:endParaRPr lang="zh-CN" altLang="en-US" sz="4400" dirty="0">
              <a:solidFill>
                <a:prstClr val="black">
                  <a:lumMod val="75000"/>
                  <a:lumOff val="25000"/>
                </a:prstClr>
              </a:solidFill>
              <a:latin typeface="方正古隶简体" pitchFamily="65" charset="-122"/>
              <a:ea typeface="方正古隶简体" pitchFamily="65" charset="-122"/>
            </a:endParaRPr>
          </a:p>
        </p:txBody>
      </p:sp>
      <p:pic>
        <p:nvPicPr>
          <p:cNvPr id="14" name="Picture 17" descr="C:\Users\lucloudfly\Desktop\PNG图库\懒人图库近25000张透明PNG图片(PPTer要收藏)\pngicon-13\png-1267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12827" y="3027031"/>
            <a:ext cx="593224" cy="593224"/>
          </a:xfrm>
          <a:prstGeom prst="rect">
            <a:avLst/>
          </a:prstGeom>
          <a:noFill/>
        </p:spPr>
      </p:pic>
      <p:pic>
        <p:nvPicPr>
          <p:cNvPr id="15" name="Picture 17" descr="C:\Users\lucloudfly\Desktop\PNG图库\懒人图库近25000张透明PNG图片(PPTer要收藏)\pngicon-13\png-1267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2587" y="4005064"/>
            <a:ext cx="609019" cy="609019"/>
          </a:xfrm>
          <a:prstGeom prst="rect">
            <a:avLst/>
          </a:prstGeom>
          <a:noFill/>
        </p:spPr>
      </p:pic>
      <p:pic>
        <p:nvPicPr>
          <p:cNvPr id="16" name="Picture 17" descr="C:\Users\lucloudfly\Desktop\PNG图库\懒人图库近25000张透明PNG图片(PPTer要收藏)\pngicon-13\png-1267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98885" y="2038958"/>
            <a:ext cx="593234" cy="593234"/>
          </a:xfrm>
          <a:prstGeom prst="rect">
            <a:avLst/>
          </a:prstGeom>
          <a:noFill/>
        </p:spPr>
      </p:pic>
      <p:sp>
        <p:nvSpPr>
          <p:cNvPr id="10" name="矩形 9"/>
          <p:cNvSpPr/>
          <p:nvPr/>
        </p:nvSpPr>
        <p:spPr>
          <a:xfrm>
            <a:off x="1045330" y="1089227"/>
            <a:ext cx="49172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kern="0" dirty="0">
                <a:solidFill>
                  <a:prstClr val="black"/>
                </a:solidFill>
              </a:rPr>
              <a:t>依成績考查辦法</a:t>
            </a:r>
            <a:endParaRPr lang="en-US" altLang="zh-TW" sz="3600" kern="0" dirty="0">
              <a:solidFill>
                <a:prstClr val="black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031606" y="1858521"/>
            <a:ext cx="83572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kern="0" dirty="0">
                <a:solidFill>
                  <a:prstClr val="black"/>
                </a:solidFill>
              </a:rPr>
              <a:t>平時成績：</a:t>
            </a:r>
            <a:br>
              <a:rPr lang="en-US" altLang="zh-TW" sz="2800" kern="0" dirty="0">
                <a:solidFill>
                  <a:prstClr val="black"/>
                </a:solidFill>
              </a:rPr>
            </a:br>
            <a:r>
              <a:rPr lang="zh-TW" altLang="en-US" sz="2800" kern="0" dirty="0">
                <a:solidFill>
                  <a:prstClr val="black"/>
                </a:solidFill>
              </a:rPr>
              <a:t>抽考＊</a:t>
            </a:r>
            <a:r>
              <a:rPr lang="en-US" altLang="zh-TW" sz="2800" kern="0" dirty="0">
                <a:solidFill>
                  <a:prstClr val="black"/>
                </a:solidFill>
              </a:rPr>
              <a:t>30%+</a:t>
            </a:r>
            <a:r>
              <a:rPr lang="zh-TW" altLang="en-US" sz="2800" kern="0" dirty="0">
                <a:solidFill>
                  <a:prstClr val="black"/>
                </a:solidFill>
              </a:rPr>
              <a:t>小考平均*</a:t>
            </a:r>
            <a:r>
              <a:rPr lang="en-US" altLang="zh-TW" sz="2800" kern="0" dirty="0">
                <a:solidFill>
                  <a:prstClr val="black"/>
                </a:solidFill>
              </a:rPr>
              <a:t>30%+</a:t>
            </a:r>
            <a:r>
              <a:rPr lang="zh-TW" altLang="en-US" sz="2800" kern="0" dirty="0">
                <a:solidFill>
                  <a:prstClr val="black"/>
                </a:solidFill>
              </a:rPr>
              <a:t>作業*</a:t>
            </a:r>
            <a:r>
              <a:rPr lang="en-US" altLang="zh-TW" sz="2800" kern="0" dirty="0">
                <a:solidFill>
                  <a:prstClr val="black"/>
                </a:solidFill>
              </a:rPr>
              <a:t>20%+</a:t>
            </a:r>
            <a:r>
              <a:rPr lang="zh-TW" altLang="en-US" sz="2800" kern="0" dirty="0">
                <a:solidFill>
                  <a:prstClr val="black"/>
                </a:solidFill>
              </a:rPr>
              <a:t>學習態度*</a:t>
            </a:r>
            <a:r>
              <a:rPr lang="en-US" altLang="zh-TW" sz="2800" kern="0" dirty="0">
                <a:solidFill>
                  <a:prstClr val="black"/>
                </a:solidFill>
              </a:rPr>
              <a:t>20%</a:t>
            </a:r>
          </a:p>
        </p:txBody>
      </p:sp>
      <p:sp>
        <p:nvSpPr>
          <p:cNvPr id="12" name="矩形 11"/>
          <p:cNvSpPr/>
          <p:nvPr/>
        </p:nvSpPr>
        <p:spPr>
          <a:xfrm>
            <a:off x="2016674" y="2927758"/>
            <a:ext cx="102279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/>
              <a:t>定期成績</a:t>
            </a:r>
            <a:r>
              <a:rPr lang="en-US" altLang="zh-TW" sz="2800" dirty="0"/>
              <a:t>:</a:t>
            </a:r>
            <a:br>
              <a:rPr lang="en-US" altLang="zh-TW" sz="2800" dirty="0"/>
            </a:br>
            <a:r>
              <a:rPr lang="en-US" altLang="zh-TW" sz="2800" dirty="0"/>
              <a:t> </a:t>
            </a:r>
            <a:r>
              <a:rPr lang="zh-TW" altLang="en-US" sz="2800" dirty="0"/>
              <a:t>段考筆試成績*</a:t>
            </a:r>
            <a:r>
              <a:rPr lang="en-US" altLang="zh-TW" sz="2800" dirty="0"/>
              <a:t>50%+</a:t>
            </a:r>
            <a:r>
              <a:rPr lang="zh-TW" altLang="en-US" sz="2800" dirty="0"/>
              <a:t>平時成績*</a:t>
            </a:r>
            <a:r>
              <a:rPr lang="en-US" altLang="zh-TW" sz="2800" dirty="0"/>
              <a:t>50%</a:t>
            </a:r>
            <a:endParaRPr lang="zh-TW" altLang="en-US" sz="2800" kern="0" dirty="0">
              <a:solidFill>
                <a:prstClr val="black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031606" y="4005064"/>
            <a:ext cx="835728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/>
              <a:t>學期成績</a:t>
            </a:r>
            <a:r>
              <a:rPr lang="en-US" altLang="zh-TW" sz="2800" dirty="0"/>
              <a:t>:</a:t>
            </a:r>
            <a:br>
              <a:rPr lang="en-US" altLang="zh-TW" sz="2800" dirty="0"/>
            </a:br>
            <a:r>
              <a:rPr lang="en-US" altLang="zh-TW" sz="2800" dirty="0"/>
              <a:t> </a:t>
            </a:r>
            <a:r>
              <a:rPr lang="zh-TW" altLang="en-US" sz="2800" dirty="0"/>
              <a:t>定期成績</a:t>
            </a:r>
            <a:r>
              <a:rPr lang="en-US" altLang="zh-TW" sz="2800" dirty="0"/>
              <a:t>(1)*30%+</a:t>
            </a:r>
            <a:r>
              <a:rPr lang="zh-TW" altLang="en-US" sz="2800" dirty="0"/>
              <a:t>定期成績</a:t>
            </a:r>
            <a:r>
              <a:rPr lang="en-US" altLang="zh-TW" sz="2800" dirty="0"/>
              <a:t>(2)*30%+</a:t>
            </a:r>
            <a:r>
              <a:rPr lang="zh-TW" altLang="en-US" sz="2800" dirty="0"/>
              <a:t>期末成績*</a:t>
            </a:r>
            <a:r>
              <a:rPr lang="en-US" altLang="zh-TW" sz="2800" dirty="0"/>
              <a:t>40%</a:t>
            </a:r>
            <a:br>
              <a:rPr lang="en-US" altLang="zh-TW" sz="2800" dirty="0"/>
            </a:br>
            <a:endParaRPr lang="en-US" altLang="zh-TW" sz="2800" kern="0" dirty="0">
              <a:solidFill>
                <a:prstClr val="black"/>
              </a:solidFill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07AD9F55-80B2-4381-ABEA-D5F9B52D180F}"/>
              </a:ext>
            </a:extLst>
          </p:cNvPr>
          <p:cNvSpPr txBox="1"/>
          <p:nvPr/>
        </p:nvSpPr>
        <p:spPr>
          <a:xfrm>
            <a:off x="1662913" y="5062392"/>
            <a:ext cx="10369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HGPSoeiKakupoptai" panose="040B0A00000000000000" pitchFamily="82" charset="-128"/>
                <a:ea typeface="HGPSoeiKakupoptai" panose="040B0A00000000000000" pitchFamily="82" charset="-128"/>
              </a:rPr>
              <a:t>請留意孩子的時間規劃，勿拖到最後一刻才完成</a:t>
            </a:r>
          </a:p>
        </p:txBody>
      </p:sp>
    </p:spTree>
    <p:extLst>
      <p:ext uri="{BB962C8B-B14F-4D97-AF65-F5344CB8AC3E}">
        <p14:creationId xmlns:p14="http://schemas.microsoft.com/office/powerpoint/2010/main" val="306997205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0"/>
          <p:cNvGrpSpPr/>
          <p:nvPr/>
        </p:nvGrpSpPr>
        <p:grpSpPr>
          <a:xfrm>
            <a:off x="1595502" y="5357826"/>
            <a:ext cx="8929654" cy="1500174"/>
            <a:chOff x="71502" y="5357826"/>
            <a:chExt cx="8929654" cy="1500174"/>
          </a:xfrm>
        </p:grpSpPr>
        <p:pic>
          <p:nvPicPr>
            <p:cNvPr id="3" name="Picture 6" descr="C:\Users\lucloudfly\Desktop\PNG图库\懒人图库近25000张透明PNG图片(PPTer要收藏)\sketchy_weather_icons\sketchy_weather_16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1502" y="5357834"/>
              <a:ext cx="1500166" cy="1500166"/>
            </a:xfrm>
            <a:prstGeom prst="rect">
              <a:avLst/>
            </a:prstGeom>
            <a:noFill/>
          </p:spPr>
        </p:pic>
        <p:pic>
          <p:nvPicPr>
            <p:cNvPr id="4" name="Picture 6" descr="C:\Users\lucloudfly\Desktop\PNG图库\懒人图库近25000张透明PNG图片(PPTer要收藏)\sketchy_weather_icons\sketchy_weather_16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85916" y="5357826"/>
              <a:ext cx="1500166" cy="1500166"/>
            </a:xfrm>
            <a:prstGeom prst="rect">
              <a:avLst/>
            </a:prstGeom>
            <a:noFill/>
          </p:spPr>
        </p:pic>
        <p:pic>
          <p:nvPicPr>
            <p:cNvPr id="5" name="Picture 6" descr="C:\Users\lucloudfly\Desktop\PNG图库\懒人图库近25000张透明PNG图片(PPTer要收藏)\sketchy_weather_icons\sketchy_weather_16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500362" y="5357834"/>
              <a:ext cx="1500166" cy="1500166"/>
            </a:xfrm>
            <a:prstGeom prst="rect">
              <a:avLst/>
            </a:prstGeom>
            <a:noFill/>
          </p:spPr>
        </p:pic>
        <p:pic>
          <p:nvPicPr>
            <p:cNvPr id="6" name="Picture 6" descr="C:\Users\lucloudfly\Desktop\PNG图库\懒人图库近25000张透明PNG图片(PPTer要收藏)\sketchy_weather_icons\sketchy_weather_16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714776" y="5357826"/>
              <a:ext cx="1500166" cy="1500166"/>
            </a:xfrm>
            <a:prstGeom prst="rect">
              <a:avLst/>
            </a:prstGeom>
            <a:noFill/>
          </p:spPr>
        </p:pic>
        <p:pic>
          <p:nvPicPr>
            <p:cNvPr id="7" name="Picture 6" descr="C:\Users\lucloudfly\Desktop\PNG图库\懒人图库近25000张透明PNG图片(PPTer要收藏)\sketchy_weather_icons\sketchy_weather_16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072130" y="5357834"/>
              <a:ext cx="1500166" cy="1500166"/>
            </a:xfrm>
            <a:prstGeom prst="rect">
              <a:avLst/>
            </a:prstGeom>
            <a:noFill/>
          </p:spPr>
        </p:pic>
        <p:pic>
          <p:nvPicPr>
            <p:cNvPr id="8" name="Picture 6" descr="C:\Users\lucloudfly\Desktop\PNG图库\懒人图库近25000张透明PNG图片(PPTer要收藏)\sketchy_weather_icons\sketchy_weather_16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286544" y="5357826"/>
              <a:ext cx="1500166" cy="1500166"/>
            </a:xfrm>
            <a:prstGeom prst="rect">
              <a:avLst/>
            </a:prstGeom>
            <a:noFill/>
          </p:spPr>
        </p:pic>
        <p:pic>
          <p:nvPicPr>
            <p:cNvPr id="9" name="Picture 6" descr="C:\Users\lucloudfly\Desktop\PNG图库\懒人图库近25000张透明PNG图片(PPTer要收藏)\sketchy_weather_icons\sketchy_weather_16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500990" y="5357834"/>
              <a:ext cx="1500166" cy="1500166"/>
            </a:xfrm>
            <a:prstGeom prst="rect">
              <a:avLst/>
            </a:prstGeom>
            <a:noFill/>
          </p:spPr>
        </p:pic>
      </p:grpSp>
      <p:sp>
        <p:nvSpPr>
          <p:cNvPr id="17" name="TextBox 16"/>
          <p:cNvSpPr txBox="1"/>
          <p:nvPr/>
        </p:nvSpPr>
        <p:spPr>
          <a:xfrm>
            <a:off x="1524000" y="71415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dirty="0">
                <a:solidFill>
                  <a:prstClr val="black">
                    <a:lumMod val="75000"/>
                    <a:lumOff val="25000"/>
                  </a:prstClr>
                </a:solidFill>
                <a:latin typeface="方正古隶简体" pitchFamily="65" charset="-122"/>
                <a:ea typeface="方正古隶简体" pitchFamily="65" charset="-122"/>
              </a:rPr>
              <a:t>對班上的觀察與建議</a:t>
            </a:r>
            <a:endParaRPr lang="zh-CN" altLang="en-US" sz="4400" dirty="0">
              <a:solidFill>
                <a:prstClr val="black">
                  <a:lumMod val="75000"/>
                  <a:lumOff val="25000"/>
                </a:prstClr>
              </a:solidFill>
              <a:latin typeface="方正古隶简体" pitchFamily="65" charset="-122"/>
              <a:ea typeface="方正古隶简体" pitchFamily="65" charset="-122"/>
            </a:endParaRPr>
          </a:p>
        </p:txBody>
      </p:sp>
      <p:pic>
        <p:nvPicPr>
          <p:cNvPr id="14" name="Picture 17" descr="C:\Users\lucloudfly\Desktop\PNG图库\懒人图库近25000张透明PNG图片(PPTer要收藏)\pngicon-13\png-1267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12827" y="3027031"/>
            <a:ext cx="593224" cy="593224"/>
          </a:xfrm>
          <a:prstGeom prst="rect">
            <a:avLst/>
          </a:prstGeom>
          <a:noFill/>
        </p:spPr>
      </p:pic>
      <p:pic>
        <p:nvPicPr>
          <p:cNvPr id="15" name="Picture 17" descr="C:\Users\lucloudfly\Desktop\PNG图库\懒人图库近25000张透明PNG图片(PPTer要收藏)\pngicon-13\png-1267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2587" y="4005064"/>
            <a:ext cx="609019" cy="609019"/>
          </a:xfrm>
          <a:prstGeom prst="rect">
            <a:avLst/>
          </a:prstGeom>
          <a:noFill/>
        </p:spPr>
      </p:pic>
      <p:pic>
        <p:nvPicPr>
          <p:cNvPr id="16" name="Picture 17" descr="C:\Users\lucloudfly\Desktop\PNG图库\懒人图库近25000张透明PNG图片(PPTer要收藏)\pngicon-13\png-1267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98885" y="2038958"/>
            <a:ext cx="593234" cy="593234"/>
          </a:xfrm>
          <a:prstGeom prst="rect">
            <a:avLst/>
          </a:prstGeom>
          <a:noFill/>
        </p:spPr>
      </p:pic>
      <p:sp>
        <p:nvSpPr>
          <p:cNvPr id="10" name="矩形 9"/>
          <p:cNvSpPr/>
          <p:nvPr/>
        </p:nvSpPr>
        <p:spPr>
          <a:xfrm>
            <a:off x="1045330" y="1089227"/>
            <a:ext cx="49172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kern="0" dirty="0">
                <a:solidFill>
                  <a:prstClr val="black"/>
                </a:solidFill>
              </a:rPr>
              <a:t>國</a:t>
            </a:r>
            <a:r>
              <a:rPr lang="en-US" altLang="zh-TW" sz="3600" kern="0" dirty="0">
                <a:solidFill>
                  <a:prstClr val="black"/>
                </a:solidFill>
              </a:rPr>
              <a:t>373</a:t>
            </a:r>
          </a:p>
        </p:txBody>
      </p:sp>
      <p:sp>
        <p:nvSpPr>
          <p:cNvPr id="11" name="矩形 10"/>
          <p:cNvSpPr/>
          <p:nvPr/>
        </p:nvSpPr>
        <p:spPr>
          <a:xfrm>
            <a:off x="2031606" y="1858521"/>
            <a:ext cx="83572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kern="0" dirty="0">
                <a:solidFill>
                  <a:prstClr val="black"/>
                </a:solidFill>
              </a:rPr>
              <a:t>導師帶領有方，班上秩序井井有條</a:t>
            </a:r>
            <a:endParaRPr lang="en-US" altLang="zh-TW" sz="2800" kern="0" dirty="0">
              <a:solidFill>
                <a:prstClr val="black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016674" y="2927758"/>
            <a:ext cx="102279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kern="0" dirty="0">
                <a:solidFill>
                  <a:prstClr val="black"/>
                </a:solidFill>
              </a:rPr>
              <a:t>同學們聰明敏捷，反應佳</a:t>
            </a:r>
            <a:br>
              <a:rPr lang="en-US" altLang="zh-TW" sz="2800" kern="0" dirty="0">
                <a:solidFill>
                  <a:prstClr val="black"/>
                </a:solidFill>
              </a:rPr>
            </a:br>
            <a:r>
              <a:rPr lang="zh-TW" altLang="en-US" sz="2800" kern="0" dirty="0">
                <a:solidFill>
                  <a:prstClr val="black"/>
                </a:solidFill>
              </a:rPr>
              <a:t>對國文學習抱持熱情</a:t>
            </a:r>
          </a:p>
        </p:txBody>
      </p:sp>
      <p:sp>
        <p:nvSpPr>
          <p:cNvPr id="13" name="矩形 12"/>
          <p:cNvSpPr/>
          <p:nvPr/>
        </p:nvSpPr>
        <p:spPr>
          <a:xfrm>
            <a:off x="2031606" y="4005064"/>
            <a:ext cx="83572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kern="0" dirty="0">
                <a:solidFill>
                  <a:prstClr val="black"/>
                </a:solidFill>
              </a:rPr>
              <a:t>孩子們普遍口齒伶俐，會引導三思後言，</a:t>
            </a:r>
            <a:br>
              <a:rPr lang="en-US" altLang="zh-TW" sz="2800" kern="0" dirty="0">
                <a:solidFill>
                  <a:prstClr val="black"/>
                </a:solidFill>
              </a:rPr>
            </a:br>
            <a:r>
              <a:rPr lang="zh-TW" altLang="en-US" sz="2800" kern="0" dirty="0">
                <a:solidFill>
                  <a:prstClr val="black"/>
                </a:solidFill>
              </a:rPr>
              <a:t>靜心觀察與思考</a:t>
            </a:r>
            <a:endParaRPr lang="en-US" altLang="zh-TW" sz="2800" kern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04776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2339282" y="1928802"/>
            <a:ext cx="428628" cy="4286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solidFill>
                  <a:prstClr val="white"/>
                </a:solidFill>
              </a:rPr>
              <a:t>連</a:t>
            </a:r>
            <a:endParaRPr lang="zh-CN" altLang="en-US" sz="2800" b="1" dirty="0">
              <a:solidFill>
                <a:prstClr val="white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10786" y="1928802"/>
            <a:ext cx="428628" cy="4286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solidFill>
                  <a:prstClr val="white"/>
                </a:solidFill>
              </a:rPr>
              <a:t>絡</a:t>
            </a:r>
            <a:endParaRPr lang="zh-CN" altLang="en-US" sz="2800" b="1" dirty="0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482290" y="1928802"/>
            <a:ext cx="428628" cy="4286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solidFill>
                  <a:prstClr val="white"/>
                </a:solidFill>
              </a:rPr>
              <a:t>方</a:t>
            </a:r>
            <a:endParaRPr lang="zh-CN" altLang="en-US" sz="2800" b="1" dirty="0">
              <a:solidFill>
                <a:prstClr val="white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053794" y="1928802"/>
            <a:ext cx="428628" cy="4286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solidFill>
                  <a:prstClr val="white"/>
                </a:solidFill>
              </a:rPr>
              <a:t>式</a:t>
            </a:r>
            <a:endParaRPr lang="zh-CN" altLang="en-US" sz="2800" b="1" dirty="0">
              <a:solidFill>
                <a:prstClr val="white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8054322" y="1785926"/>
            <a:ext cx="1928826" cy="1000132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982092" y="1500174"/>
            <a:ext cx="8215370" cy="3643338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026336" y="1556864"/>
            <a:ext cx="8215370" cy="3643338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cxnSp>
        <p:nvCxnSpPr>
          <p:cNvPr id="19" name="直接连接符 18"/>
          <p:cNvCxnSpPr>
            <a:stCxn id="15" idx="0"/>
            <a:endCxn id="15" idx="2"/>
          </p:cNvCxnSpPr>
          <p:nvPr/>
        </p:nvCxnSpPr>
        <p:spPr>
          <a:xfrm rot="16200000" flipH="1">
            <a:off x="8518669" y="2285992"/>
            <a:ext cx="1000132" cy="1588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054454" y="1857365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方正古隶简体" pitchFamily="65" charset="-122"/>
                <a:ea typeface="方正古隶简体" pitchFamily="65" charset="-122"/>
              </a:rPr>
              <a:t>贴邮票处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054322" y="1857365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zh-CN" altLang="en-US" sz="2400" dirty="0">
              <a:solidFill>
                <a:prstClr val="black">
                  <a:lumMod val="75000"/>
                  <a:lumOff val="25000"/>
                </a:prstClr>
              </a:solidFill>
              <a:latin typeface="方正古隶简体" pitchFamily="65" charset="-122"/>
              <a:ea typeface="方正古隶简体" pitchFamily="65" charset="-122"/>
            </a:endParaRPr>
          </a:p>
        </p:txBody>
      </p:sp>
      <p:pic>
        <p:nvPicPr>
          <p:cNvPr id="19458" name="Picture 2" descr="C:\Users\lucloudfly\Desktop\PNG图库\懒人图库近25000张透明PNG图片(PPTer要收藏)\pngicon-13\png-123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820250">
            <a:off x="8869872" y="1680002"/>
            <a:ext cx="1219200" cy="1219200"/>
          </a:xfrm>
          <a:prstGeom prst="rect">
            <a:avLst/>
          </a:prstGeom>
          <a:noFill/>
        </p:spPr>
      </p:pic>
      <p:cxnSp>
        <p:nvCxnSpPr>
          <p:cNvPr id="23" name="直接连接符 22"/>
          <p:cNvCxnSpPr/>
          <p:nvPr/>
        </p:nvCxnSpPr>
        <p:spPr>
          <a:xfrm>
            <a:off x="2309786" y="3357562"/>
            <a:ext cx="4214842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2309786" y="3927478"/>
            <a:ext cx="4214842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2309786" y="4498982"/>
            <a:ext cx="4214842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767910" y="2857496"/>
            <a:ext cx="3756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方正古隶简体" pitchFamily="65" charset="-122"/>
                <a:ea typeface="方正古隶简体" pitchFamily="65" charset="-122"/>
              </a:rPr>
              <a:t>請導師轉達</a:t>
            </a:r>
            <a:endParaRPr lang="zh-CN" altLang="en-US" sz="2800" dirty="0">
              <a:solidFill>
                <a:prstClr val="black">
                  <a:lumMod val="75000"/>
                  <a:lumOff val="25000"/>
                </a:prstClr>
              </a:solidFill>
              <a:latin typeface="方正古隶简体" pitchFamily="65" charset="-122"/>
              <a:ea typeface="方正古隶简体" pitchFamily="65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67910" y="3429000"/>
            <a:ext cx="3756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方正古隶简体" pitchFamily="65" charset="-122"/>
                <a:ea typeface="方正古隶简体" pitchFamily="65" charset="-122"/>
              </a:rPr>
              <a:t>22453000</a:t>
            </a:r>
            <a:r>
              <a:rPr lang="zh-TW" alt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方正古隶简体" pitchFamily="65" charset="-122"/>
                <a:ea typeface="方正古隶简体" pitchFamily="65" charset="-122"/>
              </a:rPr>
              <a:t>*</a:t>
            </a:r>
            <a:r>
              <a:rPr lang="en-US" altLang="zh-TW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方正古隶简体" pitchFamily="65" charset="-122"/>
                <a:ea typeface="方正古隶简体" pitchFamily="65" charset="-122"/>
              </a:rPr>
              <a:t>75208</a:t>
            </a:r>
            <a:endParaRPr lang="zh-CN" altLang="en-US" sz="2800" dirty="0">
              <a:solidFill>
                <a:prstClr val="black">
                  <a:lumMod val="75000"/>
                  <a:lumOff val="25000"/>
                </a:prstClr>
              </a:solidFill>
              <a:latin typeface="方正古隶简体" pitchFamily="65" charset="-122"/>
              <a:ea typeface="方正古隶简体" pitchFamily="65" charset="-12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67910" y="4000504"/>
            <a:ext cx="4696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方正古隶简体" pitchFamily="65" charset="-122"/>
                <a:ea typeface="方正古隶简体" pitchFamily="65" charset="-122"/>
              </a:rPr>
              <a:t>ddy@gm.nssh.ntpc.edu.tw</a:t>
            </a:r>
            <a:endParaRPr lang="zh-CN" altLang="en-US" sz="2800" dirty="0">
              <a:solidFill>
                <a:prstClr val="black">
                  <a:lumMod val="75000"/>
                  <a:lumOff val="25000"/>
                </a:prstClr>
              </a:solidFill>
              <a:latin typeface="方正古隶简体" pitchFamily="65" charset="-122"/>
              <a:ea typeface="方正古隶简体" pitchFamily="65" charset="-12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53256" y="4643447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400" dirty="0">
                <a:solidFill>
                  <a:prstClr val="black"/>
                </a:solidFill>
                <a:latin typeface="方正古隶简体" pitchFamily="65" charset="-122"/>
                <a:ea typeface="方正古隶简体" pitchFamily="65" charset="-122"/>
              </a:rPr>
              <a:t>20</a:t>
            </a:r>
            <a:r>
              <a:rPr lang="en-US" altLang="zh-TW" sz="2400" dirty="0">
                <a:solidFill>
                  <a:prstClr val="black"/>
                </a:solidFill>
                <a:latin typeface="方正古隶简体" pitchFamily="65" charset="-122"/>
                <a:ea typeface="方正古隶简体" pitchFamily="65" charset="-122"/>
              </a:rPr>
              <a:t>22</a:t>
            </a:r>
            <a:r>
              <a:rPr lang="zh-CN" altLang="en-US" sz="2400" dirty="0">
                <a:solidFill>
                  <a:prstClr val="black"/>
                </a:solidFill>
                <a:latin typeface="方正古隶简体" pitchFamily="65" charset="-122"/>
                <a:ea typeface="方正古隶简体" pitchFamily="65" charset="-122"/>
              </a:rPr>
              <a:t>年</a:t>
            </a:r>
            <a:r>
              <a:rPr lang="en-US" altLang="zh-CN" sz="2400" dirty="0">
                <a:solidFill>
                  <a:prstClr val="black"/>
                </a:solidFill>
                <a:latin typeface="方正古隶简体" pitchFamily="65" charset="-122"/>
                <a:ea typeface="方正古隶简体" pitchFamily="65" charset="-122"/>
              </a:rPr>
              <a:t>0</a:t>
            </a:r>
            <a:r>
              <a:rPr lang="en-US" altLang="zh-TW" sz="2400" dirty="0">
                <a:solidFill>
                  <a:prstClr val="black"/>
                </a:solidFill>
                <a:latin typeface="方正古隶简体" pitchFamily="65" charset="-122"/>
                <a:ea typeface="方正古隶简体" pitchFamily="65" charset="-122"/>
              </a:rPr>
              <a:t>9</a:t>
            </a:r>
            <a:r>
              <a:rPr lang="zh-CN" altLang="en-US" sz="2400" dirty="0">
                <a:solidFill>
                  <a:prstClr val="black"/>
                </a:solidFill>
                <a:latin typeface="方正古隶简体" pitchFamily="65" charset="-122"/>
                <a:ea typeface="方正古隶简体" pitchFamily="65" charset="-122"/>
              </a:rPr>
              <a:t>月</a:t>
            </a:r>
          </a:p>
        </p:txBody>
      </p:sp>
      <p:pic>
        <p:nvPicPr>
          <p:cNvPr id="41" name="Picture 3" descr="C:\Users\lucloudfly\Desktop\PNG图库\懒人图库近25000张透明PNG图片(PPTer要收藏)\sketchy_weather_icons\sketchy_weather_3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3388" y="2714620"/>
            <a:ext cx="2036754" cy="2036754"/>
          </a:xfrm>
          <a:prstGeom prst="rect">
            <a:avLst/>
          </a:prstGeom>
          <a:noFill/>
        </p:spPr>
      </p:pic>
      <p:pic>
        <p:nvPicPr>
          <p:cNvPr id="42" name="Picture 18" descr="C:\Users\lucloudfly\Desktop\PNG图库\懒人图库近25000张透明PNG图片(PPTer要收藏)\tourism-ICO\eiffel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16676" y="2786058"/>
            <a:ext cx="1822464" cy="1822464"/>
          </a:xfrm>
          <a:prstGeom prst="rect">
            <a:avLst/>
          </a:prstGeom>
          <a:noFill/>
        </p:spPr>
      </p:pic>
      <p:sp>
        <p:nvSpPr>
          <p:cNvPr id="48" name="TextBox 47"/>
          <p:cNvSpPr txBox="1"/>
          <p:nvPr/>
        </p:nvSpPr>
        <p:spPr>
          <a:xfrm>
            <a:off x="1494036" y="1849598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6000" b="1">
                <a:solidFill>
                  <a:schemeClr val="tx1">
                    <a:lumMod val="85000"/>
                    <a:lumOff val="15000"/>
                  </a:schemeClr>
                </a:solidFill>
                <a:latin typeface="方正古隶简体" pitchFamily="65" charset="-122"/>
                <a:ea typeface="方正古隶简体" pitchFamily="65" charset="-122"/>
              </a:defRPr>
            </a:lvl1pPr>
          </a:lstStyle>
          <a:p>
            <a:r>
              <a:rPr lang="zh-CN" altLang="en-US" dirty="0"/>
              <a:t>感</a:t>
            </a:r>
            <a:r>
              <a:rPr lang="zh-TW" altLang="en-US" dirty="0"/>
              <a:t>謝</a:t>
            </a:r>
            <a:r>
              <a:rPr lang="zh-CN" altLang="en-US" dirty="0"/>
              <a:t>您的</a:t>
            </a:r>
            <a:r>
              <a:rPr lang="zh-TW" altLang="en-US" dirty="0"/>
              <a:t>聆聽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9265648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900"/>
                            </p:stCondLst>
                            <p:childTnLst>
                              <p:par>
                                <p:cTn id="68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900"/>
                            </p:stCondLst>
                            <p:childTnLst>
                              <p:par>
                                <p:cTn id="7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" presetClass="exit" presetSubtype="2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1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19" presetClass="entr" presetSubtype="1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20" grpId="0"/>
      <p:bldP spid="20" grpId="1"/>
      <p:bldP spid="21" grpId="0"/>
      <p:bldP spid="21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48" grpId="0"/>
    </p:bldLst>
  </p:timing>
</p:sld>
</file>

<file path=ppt/theme/theme1.xml><?xml version="1.0" encoding="utf-8"?>
<a:theme xmlns:a="http://schemas.openxmlformats.org/drawingml/2006/main" name="Office 主题">
  <a:themeElements>
    <a:clrScheme name="中性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主题">
  <a:themeElements>
    <a:clrScheme name="中性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主题">
  <a:themeElements>
    <a:clrScheme name="中性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主题">
  <a:themeElements>
    <a:clrScheme name="中性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297</Words>
  <Application>Microsoft Office PowerPoint</Application>
  <PresentationFormat>寬螢幕</PresentationFormat>
  <Paragraphs>40</Paragraphs>
  <Slides>7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4</vt:i4>
      </vt:variant>
      <vt:variant>
        <vt:lpstr>投影片標題</vt:lpstr>
      </vt:variant>
      <vt:variant>
        <vt:i4>7</vt:i4>
      </vt:variant>
    </vt:vector>
  </HeadingPairs>
  <TitlesOfParts>
    <vt:vector size="19" baseType="lpstr">
      <vt:lpstr>HGPSoeiKakupoptai</vt:lpstr>
      <vt:lpstr>KaiTi</vt:lpstr>
      <vt:lpstr>Meiryo</vt:lpstr>
      <vt:lpstr>宋体</vt:lpstr>
      <vt:lpstr>方正古隶简体</vt:lpstr>
      <vt:lpstr>新細明體</vt:lpstr>
      <vt:lpstr>Arial</vt:lpstr>
      <vt:lpstr>Calibri</vt:lpstr>
      <vt:lpstr>Office 主题</vt:lpstr>
      <vt:lpstr>1_Office 主题</vt:lpstr>
      <vt:lpstr>2_Office 主题</vt:lpstr>
      <vt:lpstr>4_Office 主题</vt:lpstr>
      <vt:lpstr>介紹人  丁丹怡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Tanyi Ting</cp:lastModifiedBy>
  <cp:revision>59</cp:revision>
  <dcterms:modified xsi:type="dcterms:W3CDTF">2022-08-29T02:56:39Z</dcterms:modified>
</cp:coreProperties>
</file>