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</p:sldMasterIdLst>
  <p:notesMasterIdLst>
    <p:notesMasterId r:id="rId12"/>
  </p:notesMasterIdLst>
  <p:sldIdLst>
    <p:sldId id="257" r:id="rId5"/>
    <p:sldId id="259" r:id="rId6"/>
    <p:sldId id="264" r:id="rId7"/>
    <p:sldId id="266" r:id="rId8"/>
    <p:sldId id="267" r:id="rId9"/>
    <p:sldId id="273" r:id="rId10"/>
    <p:sldId id="26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62" y="6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F8FE6-25E1-4D55-9BF7-2F3227C98BFE}" type="datetimeFigureOut">
              <a:rPr lang="zh-CN" altLang="en-US" smtClean="0"/>
              <a:t>2022/8/29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E333E-E04F-48B8-B3D6-D189427AEF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7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E333E-E04F-48B8-B3D6-D189427AEF0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7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E333E-E04F-48B8-B3D6-D189427AEF04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00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E333E-E04F-48B8-B3D6-D189427AEF04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0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E333E-E04F-48B8-B3D6-D189427AEF04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0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65838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93883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45819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27959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10697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71883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196836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67770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08228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087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167668"/>
      </p:ext>
    </p:extLst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67614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58730"/>
      </p:ext>
    </p:extLst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89710"/>
      </p:ext>
    </p:extLst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13848"/>
      </p:ext>
    </p:extLst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26179"/>
      </p:ext>
    </p:extLst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69457"/>
      </p:ext>
    </p:extLst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1703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38956"/>
      </p:ext>
    </p:extLst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22941"/>
      </p:ext>
    </p:extLst>
  </p:cSld>
  <p:clrMapOvr>
    <a:masterClrMapping/>
  </p:clrMapOvr>
  <p:transition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326264"/>
      </p:ext>
    </p:extLst>
  </p:cSld>
  <p:clrMapOvr>
    <a:masterClrMapping/>
  </p:clrMapOvr>
  <p:transition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15741"/>
      </p:ext>
    </p:extLst>
  </p:cSld>
  <p:clrMapOvr>
    <a:masterClrMapping/>
  </p:clrMapOvr>
  <p:transition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22115"/>
      </p:ext>
    </p:extLst>
  </p:cSld>
  <p:clrMapOvr>
    <a:masterClrMapping/>
  </p:clrMapOvr>
  <p:transition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999042"/>
      </p:ext>
    </p:extLst>
  </p:cSld>
  <p:clrMapOvr>
    <a:masterClrMapping/>
  </p:clrMapOvr>
  <p:transition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0880"/>
      </p:ext>
    </p:extLst>
  </p:cSld>
  <p:clrMapOvr>
    <a:masterClrMapping/>
  </p:clrMapOvr>
  <p:transition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26920"/>
      </p:ext>
    </p:extLst>
  </p:cSld>
  <p:clrMapOvr>
    <a:masterClrMapping/>
  </p:clrMapOvr>
  <p:transition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76469"/>
      </p:ext>
    </p:extLst>
  </p:cSld>
  <p:clrMapOvr>
    <a:masterClrMapping/>
  </p:clrMapOvr>
  <p:transition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4345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13979"/>
      </p:ext>
    </p:extLst>
  </p:cSld>
  <p:clrMapOvr>
    <a:masterClrMapping/>
  </p:clrMapOvr>
  <p:transition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73093"/>
      </p:ext>
    </p:extLst>
  </p:cSld>
  <p:clrMapOvr>
    <a:masterClrMapping/>
  </p:clrMapOvr>
  <p:transition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14489"/>
      </p:ext>
    </p:extLst>
  </p:cSld>
  <p:clrMapOvr>
    <a:masterClrMapping/>
  </p:clrMapOvr>
  <p:transition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14854"/>
      </p:ext>
    </p:extLst>
  </p:cSld>
  <p:clrMapOvr>
    <a:masterClrMapping/>
  </p:clrMapOvr>
  <p:transition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515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5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67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78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igt.nssh.ntpc.edu.tw/accounts/147/document_folders/1162?odf=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0" y="3249561"/>
            <a:ext cx="12192000" cy="2362200"/>
          </a:xfrm>
          <a:custGeom>
            <a:avLst/>
            <a:gdLst>
              <a:gd name="connsiteX0" fmla="*/ 0 w 9144000"/>
              <a:gd name="connsiteY0" fmla="*/ 14749 h 2362200"/>
              <a:gd name="connsiteX1" fmla="*/ 4572000 w 9144000"/>
              <a:gd name="connsiteY1" fmla="*/ 2359742 h 2362200"/>
              <a:gd name="connsiteX2" fmla="*/ 9144000 w 9144000"/>
              <a:gd name="connsiteY2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362200">
                <a:moveTo>
                  <a:pt x="0" y="14749"/>
                </a:moveTo>
                <a:cubicBezTo>
                  <a:pt x="1524000" y="1188474"/>
                  <a:pt x="3048000" y="2362200"/>
                  <a:pt x="4572000" y="2359742"/>
                </a:cubicBezTo>
                <a:cubicBezTo>
                  <a:pt x="6096000" y="2357284"/>
                  <a:pt x="8463116" y="349045"/>
                  <a:pt x="9144000" y="0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0" y="3401961"/>
            <a:ext cx="12192000" cy="2362200"/>
          </a:xfrm>
          <a:custGeom>
            <a:avLst/>
            <a:gdLst>
              <a:gd name="connsiteX0" fmla="*/ 0 w 9144000"/>
              <a:gd name="connsiteY0" fmla="*/ 14749 h 2362200"/>
              <a:gd name="connsiteX1" fmla="*/ 4572000 w 9144000"/>
              <a:gd name="connsiteY1" fmla="*/ 2359742 h 2362200"/>
              <a:gd name="connsiteX2" fmla="*/ 9144000 w 9144000"/>
              <a:gd name="connsiteY2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362200">
                <a:moveTo>
                  <a:pt x="0" y="14749"/>
                </a:moveTo>
                <a:cubicBezTo>
                  <a:pt x="1524000" y="1188474"/>
                  <a:pt x="3048000" y="2362200"/>
                  <a:pt x="4572000" y="2359742"/>
                </a:cubicBezTo>
                <a:cubicBezTo>
                  <a:pt x="6096000" y="2357284"/>
                  <a:pt x="8463116" y="349045"/>
                  <a:pt x="9144000" y="0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>
            <a:off x="0" y="3571876"/>
            <a:ext cx="12192000" cy="2362200"/>
          </a:xfrm>
          <a:custGeom>
            <a:avLst/>
            <a:gdLst>
              <a:gd name="connsiteX0" fmla="*/ 0 w 9144000"/>
              <a:gd name="connsiteY0" fmla="*/ 14749 h 2362200"/>
              <a:gd name="connsiteX1" fmla="*/ 4572000 w 9144000"/>
              <a:gd name="connsiteY1" fmla="*/ 2359742 h 2362200"/>
              <a:gd name="connsiteX2" fmla="*/ 9144000 w 9144000"/>
              <a:gd name="connsiteY2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362200">
                <a:moveTo>
                  <a:pt x="0" y="14749"/>
                </a:moveTo>
                <a:cubicBezTo>
                  <a:pt x="1524000" y="1188474"/>
                  <a:pt x="3048000" y="2362200"/>
                  <a:pt x="4572000" y="2359742"/>
                </a:cubicBezTo>
                <a:cubicBezTo>
                  <a:pt x="6096000" y="2357284"/>
                  <a:pt x="8463116" y="349045"/>
                  <a:pt x="9144000" y="0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Picture 5" descr="C:\Users\lucloudfly\Desktop\PNG图库\懒人图库近25000张透明PNG图片(PPTer要收藏)\sketchy_full_icons\apple-itun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4034" y="4147370"/>
            <a:ext cx="1219200" cy="1297854"/>
          </a:xfrm>
          <a:prstGeom prst="rect">
            <a:avLst/>
          </a:prstGeom>
          <a:noFill/>
        </p:spPr>
      </p:pic>
      <p:pic>
        <p:nvPicPr>
          <p:cNvPr id="2051" name="Picture 3" descr="C:\Users\lucloudfly\Desktop\PNG图库\懒人图库近25000张透明PNG图片(PPTer要收藏)\sketchy_full_icons\cloc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67636" y="4357694"/>
            <a:ext cx="1219200" cy="1219200"/>
          </a:xfrm>
          <a:prstGeom prst="rect">
            <a:avLst/>
          </a:prstGeom>
          <a:noFill/>
        </p:spPr>
      </p:pic>
      <p:pic>
        <p:nvPicPr>
          <p:cNvPr id="2052" name="Picture 4" descr="C:\Users\lucloudfly\Desktop\PNG图库\懒人图库近25000张透明PNG图片(PPTer要收藏)\sketchy_full_icons\contact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67108" y="4643446"/>
            <a:ext cx="1219200" cy="1219200"/>
          </a:xfrm>
          <a:prstGeom prst="rect">
            <a:avLst/>
          </a:prstGeom>
          <a:noFill/>
        </p:spPr>
      </p:pic>
      <p:pic>
        <p:nvPicPr>
          <p:cNvPr id="2054" name="Picture 6" descr="C:\Users\lucloudfly\Desktop\PNG图库\懒人图库近25000张透明PNG图片(PPTer要收藏)\sketchy_full_icons\cha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38810" y="5143512"/>
            <a:ext cx="1219200" cy="1219200"/>
          </a:xfrm>
          <a:prstGeom prst="rect">
            <a:avLst/>
          </a:prstGeom>
          <a:noFill/>
        </p:spPr>
      </p:pic>
      <p:pic>
        <p:nvPicPr>
          <p:cNvPr id="2055" name="Picture 7" descr="C:\Users\lucloudfly\Desktop\PNG图库\懒人图库近25000张透明PNG图片(PPTer要收藏)\sketchy_full_icons\clef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485312" y="4082008"/>
            <a:ext cx="1219200" cy="12192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1524000" y="2643183"/>
            <a:ext cx="9144000" cy="83099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zh-TW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國文科教學簡介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38546" y="1556082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11001</a:t>
            </a:r>
            <a:r>
              <a:rPr lang="zh-TW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學校日</a:t>
            </a:r>
            <a:endParaRPr lang="zh-CN" altLang="en-US" sz="6000" dirty="0">
              <a:solidFill>
                <a:schemeClr val="tx1">
                  <a:lumMod val="65000"/>
                  <a:lumOff val="3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2066" name="Picture 18" descr="C:\Users\lucloudfly\Desktop\PNG图库\懒人图库近25000张透明PNG图片(PPTer要收藏)\tourism-ICO\eiffel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54560" y="500042"/>
            <a:ext cx="2393968" cy="2393968"/>
          </a:xfrm>
          <a:prstGeom prst="rect">
            <a:avLst/>
          </a:prstGeom>
          <a:noFill/>
        </p:spPr>
      </p:pic>
      <p:pic>
        <p:nvPicPr>
          <p:cNvPr id="2067" name="Picture 19" descr="C:\Users\lucloudfly\Desktop\PNG图库\懒人图库近25000张透明PNG图片(PPTer要收藏)\tourism-ICO\liberty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99456" y="214290"/>
            <a:ext cx="2751158" cy="2751158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0614" y="4249686"/>
            <a:ext cx="4665666" cy="1362075"/>
          </a:xfrm>
        </p:spPr>
        <p:txBody>
          <a:bodyPr/>
          <a:lstStyle/>
          <a:p>
            <a:r>
              <a:rPr lang="zh-TW" altLang="en-US" b="0" dirty="0">
                <a:latin typeface="KaiTi" panose="02010609060101010101" pitchFamily="49" charset="-122"/>
                <a:ea typeface="KaiTi" panose="02010609060101010101" pitchFamily="49" charset="-122"/>
              </a:rPr>
              <a:t>介紹人  丁丹怡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6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36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2" grpId="0"/>
      <p:bldP spid="2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1881158" y="571480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1952596" y="642918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2024034" y="714356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6024562" y="571480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6096000" y="642918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6167438" y="714356"/>
            <a:ext cx="4214842" cy="571504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9" name="Picture 3" descr="C:\Users\lucloudfly\Desktop\PNG图库\懒人图库近25000张透明PNG图片(PPTer要收藏)\sketchy_weather_icons\sketchy_weather_3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96330" y="4714884"/>
            <a:ext cx="1571636" cy="1571636"/>
          </a:xfrm>
          <a:prstGeom prst="rect">
            <a:avLst/>
          </a:prstGeom>
          <a:noFill/>
        </p:spPr>
      </p:pic>
      <p:pic>
        <p:nvPicPr>
          <p:cNvPr id="9" name="Picture 3" descr="C:\Users\lucloudfly\Desktop\PNG图库\懒人图库近25000张透明PNG图片(PPTer要收藏)\sketchy_full_icons\fallou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6602" y="638164"/>
            <a:ext cx="1219200" cy="1219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095472" y="1464312"/>
            <a:ext cx="3857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kern="0" dirty="0"/>
              <a:t>　　上課就像寫文章一樣，要有段落和標點，適時加上逗號，劃上句號，常能擁有不錯的效果，把教材以活潑生動的方式呈現提昇學習興趣，是教師的責任，而良好的師生關係則是學生學習加分的良方。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pic>
        <p:nvPicPr>
          <p:cNvPr id="13" name="图片 12" descr="Lighthou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27177" y="2214554"/>
            <a:ext cx="3429024" cy="2571768"/>
          </a:xfrm>
          <a:prstGeom prst="rect">
            <a:avLst/>
          </a:prstGeom>
          <a:ln w="38100" cap="sq">
            <a:solidFill>
              <a:schemeClr val="tx1">
                <a:lumMod val="85000"/>
                <a:lumOff val="15000"/>
              </a:schemeClr>
            </a:solidFill>
            <a:prstDash val="sysDot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6"/>
          <p:cNvSpPr txBox="1"/>
          <p:nvPr/>
        </p:nvSpPr>
        <p:spPr>
          <a:xfrm>
            <a:off x="6172536" y="1079591"/>
            <a:ext cx="3995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古隶简体" pitchFamily="65" charset="-122"/>
                <a:ea typeface="方正古隶简体" pitchFamily="65" charset="-122"/>
              </a:rPr>
              <a:t>教學理念</a:t>
            </a:r>
            <a:endParaRPr lang="zh-CN" altLang="en-US" sz="4400" dirty="0">
              <a:solidFill>
                <a:schemeClr val="tx1">
                  <a:lumMod val="75000"/>
                  <a:lumOff val="25000"/>
                </a:scheme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36" fill="hold" nodeType="click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0"/>
          <p:cNvGrpSpPr/>
          <p:nvPr/>
        </p:nvGrpSpPr>
        <p:grpSpPr>
          <a:xfrm>
            <a:off x="1595502" y="5357826"/>
            <a:ext cx="8929654" cy="1500174"/>
            <a:chOff x="71502" y="5357826"/>
            <a:chExt cx="8929654" cy="1500174"/>
          </a:xfrm>
        </p:grpSpPr>
        <p:pic>
          <p:nvPicPr>
            <p:cNvPr id="3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50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4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8591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5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036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6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7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7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72130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8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86544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9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500990" y="5357834"/>
              <a:ext cx="1500166" cy="1500166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1524000" y="26064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教學內容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pic>
        <p:nvPicPr>
          <p:cNvPr id="14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66920" y="2815813"/>
            <a:ext cx="593224" cy="593224"/>
          </a:xfrm>
          <a:prstGeom prst="rect">
            <a:avLst/>
          </a:prstGeom>
          <a:noFill/>
        </p:spPr>
      </p:pic>
      <p:pic>
        <p:nvPicPr>
          <p:cNvPr id="15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65057" y="3581495"/>
            <a:ext cx="609019" cy="609019"/>
          </a:xfrm>
          <a:prstGeom prst="rect">
            <a:avLst/>
          </a:prstGeom>
          <a:noFill/>
        </p:spPr>
      </p:pic>
      <p:pic>
        <p:nvPicPr>
          <p:cNvPr id="16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80842" y="2056335"/>
            <a:ext cx="593234" cy="593234"/>
          </a:xfrm>
          <a:prstGeom prst="rect">
            <a:avLst/>
          </a:prstGeom>
          <a:noFill/>
        </p:spPr>
      </p:pic>
      <p:pic>
        <p:nvPicPr>
          <p:cNvPr id="18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5573" y="1276613"/>
            <a:ext cx="634609" cy="634609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3643366" y="1412393"/>
            <a:ext cx="74211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/>
              <a:t>國中國文（康軒第一冊第二冊）</a:t>
            </a:r>
            <a:endParaRPr lang="en-US" altLang="zh-TW" sz="3600" kern="0" dirty="0"/>
          </a:p>
          <a:p>
            <a:endParaRPr lang="en-US" altLang="zh-TW" sz="3600" kern="0" dirty="0"/>
          </a:p>
        </p:txBody>
      </p:sp>
      <p:sp>
        <p:nvSpPr>
          <p:cNvPr id="11" name="矩形 10"/>
          <p:cNvSpPr/>
          <p:nvPr/>
        </p:nvSpPr>
        <p:spPr>
          <a:xfrm>
            <a:off x="3643366" y="2168286"/>
            <a:ext cx="4167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/>
              <a:t>主題試閱讀素養</a:t>
            </a:r>
            <a:endParaRPr lang="en-US" altLang="zh-TW" sz="3600" kern="0" dirty="0"/>
          </a:p>
        </p:txBody>
      </p:sp>
      <p:sp>
        <p:nvSpPr>
          <p:cNvPr id="12" name="矩形 11"/>
          <p:cNvSpPr/>
          <p:nvPr/>
        </p:nvSpPr>
        <p:spPr>
          <a:xfrm>
            <a:off x="3610048" y="2927759"/>
            <a:ext cx="87005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/>
              <a:t>國中基測追分快譯通</a:t>
            </a:r>
          </a:p>
        </p:txBody>
      </p:sp>
      <p:sp>
        <p:nvSpPr>
          <p:cNvPr id="13" name="矩形 12"/>
          <p:cNvSpPr/>
          <p:nvPr/>
        </p:nvSpPr>
        <p:spPr>
          <a:xfrm>
            <a:off x="3643367" y="3701338"/>
            <a:ext cx="5923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/>
              <a:t>課外成語補充</a:t>
            </a:r>
            <a:endParaRPr lang="en-US" altLang="zh-TW" sz="3600" kern="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0"/>
          <p:cNvGrpSpPr/>
          <p:nvPr/>
        </p:nvGrpSpPr>
        <p:grpSpPr>
          <a:xfrm>
            <a:off x="1595502" y="5357826"/>
            <a:ext cx="8929654" cy="1500174"/>
            <a:chOff x="71502" y="5357826"/>
            <a:chExt cx="8929654" cy="1500174"/>
          </a:xfrm>
        </p:grpSpPr>
        <p:pic>
          <p:nvPicPr>
            <p:cNvPr id="3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50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4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8591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5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036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6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7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7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72130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8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86544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9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500990" y="5357834"/>
              <a:ext cx="1500166" cy="1500166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1524000" y="7141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作業方式</a:t>
            </a:r>
            <a:endParaRPr lang="zh-CN" altLang="en-US" sz="44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pic>
        <p:nvPicPr>
          <p:cNvPr id="15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3450" y="2972476"/>
            <a:ext cx="609019" cy="609019"/>
          </a:xfrm>
          <a:prstGeom prst="rect">
            <a:avLst/>
          </a:prstGeom>
          <a:noFill/>
        </p:spPr>
      </p:pic>
      <p:pic>
        <p:nvPicPr>
          <p:cNvPr id="16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80842" y="2056335"/>
            <a:ext cx="593234" cy="593234"/>
          </a:xfrm>
          <a:prstGeom prst="rect">
            <a:avLst/>
          </a:prstGeom>
          <a:noFill/>
        </p:spPr>
      </p:pic>
      <p:pic>
        <p:nvPicPr>
          <p:cNvPr id="18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5573" y="1276613"/>
            <a:ext cx="634609" cy="634609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3643366" y="1412393"/>
            <a:ext cx="4917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  <a:hlinkClick r:id="rId6"/>
              </a:rPr>
              <a:t>自編講義</a:t>
            </a:r>
            <a:endParaRPr lang="en-US" altLang="zh-TW" sz="3600" kern="0" dirty="0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43366" y="2168286"/>
            <a:ext cx="5667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</a:rPr>
              <a:t>課堂講義（小藍本）</a:t>
            </a:r>
            <a:endParaRPr lang="en-US" altLang="zh-TW" sz="3600" kern="0" dirty="0">
              <a:solidFill>
                <a:prstClr val="black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76407" y="2972476"/>
            <a:ext cx="5923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</a:rPr>
              <a:t>小考訂正</a:t>
            </a:r>
            <a:endParaRPr lang="en-US" altLang="zh-TW" sz="3600" kern="0" dirty="0">
              <a:solidFill>
                <a:prstClr val="black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777063" y="3838466"/>
            <a:ext cx="59237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</a:rPr>
              <a:t>作文練習</a:t>
            </a:r>
            <a:br>
              <a:rPr lang="en-US" altLang="zh-TW" sz="3600" kern="0" dirty="0">
                <a:solidFill>
                  <a:prstClr val="black"/>
                </a:solidFill>
              </a:rPr>
            </a:br>
            <a:r>
              <a:rPr lang="zh-TW" altLang="en-US" sz="3200" b="1" kern="0" dirty="0">
                <a:solidFill>
                  <a:prstClr val="black"/>
                </a:solidFill>
              </a:rPr>
              <a:t>每學期長篇作文</a:t>
            </a:r>
            <a:r>
              <a:rPr lang="en-US" altLang="zh-TW" sz="3200" b="1" kern="0" dirty="0">
                <a:solidFill>
                  <a:prstClr val="black"/>
                </a:solidFill>
              </a:rPr>
              <a:t>6</a:t>
            </a:r>
            <a:r>
              <a:rPr lang="zh-TW" altLang="en-US" sz="3200" b="1" kern="0" dirty="0">
                <a:solidFill>
                  <a:prstClr val="black"/>
                </a:solidFill>
              </a:rPr>
              <a:t>篇</a:t>
            </a:r>
            <a:r>
              <a:rPr lang="en-US" altLang="zh-TW" sz="3200" b="1" kern="0" dirty="0">
                <a:solidFill>
                  <a:prstClr val="black"/>
                </a:solidFill>
              </a:rPr>
              <a:t>+</a:t>
            </a:r>
            <a:r>
              <a:rPr lang="zh-TW" altLang="en-US" sz="3200" b="1" kern="0" dirty="0">
                <a:solidFill>
                  <a:prstClr val="black"/>
                </a:solidFill>
              </a:rPr>
              <a:t>學習單</a:t>
            </a:r>
            <a:r>
              <a:rPr lang="en-US" altLang="zh-TW" sz="3200" b="1" kern="0" dirty="0">
                <a:solidFill>
                  <a:prstClr val="black"/>
                </a:solidFill>
              </a:rPr>
              <a:t>+</a:t>
            </a:r>
            <a:br>
              <a:rPr lang="en-US" altLang="zh-TW" sz="3200" b="1" kern="0" dirty="0">
                <a:solidFill>
                  <a:prstClr val="black"/>
                </a:solidFill>
              </a:rPr>
            </a:br>
            <a:r>
              <a:rPr lang="zh-TW" altLang="en-US" sz="3200" b="1" kern="0" dirty="0">
                <a:solidFill>
                  <a:prstClr val="black"/>
                </a:solidFill>
              </a:rPr>
              <a:t>每週札記練習</a:t>
            </a:r>
          </a:p>
        </p:txBody>
      </p:sp>
      <p:pic>
        <p:nvPicPr>
          <p:cNvPr id="23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47201" y="3875778"/>
            <a:ext cx="609019" cy="6090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85128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0"/>
          <p:cNvGrpSpPr/>
          <p:nvPr/>
        </p:nvGrpSpPr>
        <p:grpSpPr>
          <a:xfrm>
            <a:off x="1595502" y="5357826"/>
            <a:ext cx="8929654" cy="1500174"/>
            <a:chOff x="71502" y="5357826"/>
            <a:chExt cx="8929654" cy="1500174"/>
          </a:xfrm>
        </p:grpSpPr>
        <p:pic>
          <p:nvPicPr>
            <p:cNvPr id="3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50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4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8591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5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036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6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7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7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72130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8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86544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9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500990" y="5357834"/>
              <a:ext cx="1500166" cy="1500166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1524000" y="7141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成績計算方式</a:t>
            </a:r>
            <a:endParaRPr lang="zh-CN" altLang="en-US" sz="44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pic>
        <p:nvPicPr>
          <p:cNvPr id="14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2827" y="3027031"/>
            <a:ext cx="593224" cy="593224"/>
          </a:xfrm>
          <a:prstGeom prst="rect">
            <a:avLst/>
          </a:prstGeom>
          <a:noFill/>
        </p:spPr>
      </p:pic>
      <p:pic>
        <p:nvPicPr>
          <p:cNvPr id="15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2587" y="4005064"/>
            <a:ext cx="609019" cy="609019"/>
          </a:xfrm>
          <a:prstGeom prst="rect">
            <a:avLst/>
          </a:prstGeom>
          <a:noFill/>
        </p:spPr>
      </p:pic>
      <p:pic>
        <p:nvPicPr>
          <p:cNvPr id="16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8885" y="2038958"/>
            <a:ext cx="593234" cy="593234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1045330" y="1089227"/>
            <a:ext cx="4917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</a:rPr>
              <a:t>依成績考查辦法</a:t>
            </a:r>
            <a:endParaRPr lang="en-US" altLang="zh-TW" sz="3600" kern="0" dirty="0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31606" y="1858521"/>
            <a:ext cx="83572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kern="0" dirty="0">
                <a:solidFill>
                  <a:prstClr val="black"/>
                </a:solidFill>
              </a:rPr>
              <a:t>平時成績：</a:t>
            </a:r>
            <a:br>
              <a:rPr lang="en-US" altLang="zh-TW" sz="2800" kern="0" dirty="0">
                <a:solidFill>
                  <a:prstClr val="black"/>
                </a:solidFill>
              </a:rPr>
            </a:br>
            <a:r>
              <a:rPr lang="zh-TW" altLang="en-US" sz="2800" kern="0" dirty="0">
                <a:solidFill>
                  <a:prstClr val="black"/>
                </a:solidFill>
              </a:rPr>
              <a:t>抽考＊</a:t>
            </a:r>
            <a:r>
              <a:rPr lang="en-US" altLang="zh-TW" sz="2800" kern="0" dirty="0">
                <a:solidFill>
                  <a:prstClr val="black"/>
                </a:solidFill>
              </a:rPr>
              <a:t>30%+</a:t>
            </a:r>
            <a:r>
              <a:rPr lang="zh-TW" altLang="en-US" sz="2800" kern="0" dirty="0">
                <a:solidFill>
                  <a:prstClr val="black"/>
                </a:solidFill>
              </a:rPr>
              <a:t>小考平均*</a:t>
            </a:r>
            <a:r>
              <a:rPr lang="en-US" altLang="zh-TW" sz="2800" kern="0" dirty="0">
                <a:solidFill>
                  <a:prstClr val="black"/>
                </a:solidFill>
              </a:rPr>
              <a:t>30%+</a:t>
            </a:r>
            <a:r>
              <a:rPr lang="zh-TW" altLang="en-US" sz="2800" kern="0" dirty="0">
                <a:solidFill>
                  <a:prstClr val="black"/>
                </a:solidFill>
              </a:rPr>
              <a:t>作業*</a:t>
            </a:r>
            <a:r>
              <a:rPr lang="en-US" altLang="zh-TW" sz="2800" kern="0" dirty="0">
                <a:solidFill>
                  <a:prstClr val="black"/>
                </a:solidFill>
              </a:rPr>
              <a:t>20%+</a:t>
            </a:r>
            <a:r>
              <a:rPr lang="zh-TW" altLang="en-US" sz="2800" kern="0" dirty="0">
                <a:solidFill>
                  <a:prstClr val="black"/>
                </a:solidFill>
              </a:rPr>
              <a:t>學習態度*</a:t>
            </a:r>
            <a:r>
              <a:rPr lang="en-US" altLang="zh-TW" sz="2800" kern="0" dirty="0">
                <a:solidFill>
                  <a:prstClr val="black"/>
                </a:solidFill>
              </a:rPr>
              <a:t>20%</a:t>
            </a:r>
          </a:p>
        </p:txBody>
      </p:sp>
      <p:sp>
        <p:nvSpPr>
          <p:cNvPr id="12" name="矩形 11"/>
          <p:cNvSpPr/>
          <p:nvPr/>
        </p:nvSpPr>
        <p:spPr>
          <a:xfrm>
            <a:off x="2016674" y="2927758"/>
            <a:ext cx="10227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/>
              <a:t>定期成績</a:t>
            </a:r>
            <a:r>
              <a:rPr lang="en-US" altLang="zh-TW" sz="2800" dirty="0"/>
              <a:t>:</a:t>
            </a:r>
            <a:br>
              <a:rPr lang="en-US" altLang="zh-TW" sz="2800" dirty="0"/>
            </a:br>
            <a:r>
              <a:rPr lang="en-US" altLang="zh-TW" sz="2800" dirty="0"/>
              <a:t> </a:t>
            </a:r>
            <a:r>
              <a:rPr lang="zh-TW" altLang="en-US" sz="2800" dirty="0"/>
              <a:t>段考筆試成績*</a:t>
            </a:r>
            <a:r>
              <a:rPr lang="en-US" altLang="zh-TW" sz="2800" dirty="0"/>
              <a:t>50%+</a:t>
            </a:r>
            <a:r>
              <a:rPr lang="zh-TW" altLang="en-US" sz="2800" dirty="0"/>
              <a:t>平時成績*</a:t>
            </a:r>
            <a:r>
              <a:rPr lang="en-US" altLang="zh-TW" sz="2800" dirty="0"/>
              <a:t>50%</a:t>
            </a:r>
            <a:endParaRPr lang="zh-TW" altLang="en-US" sz="2800" kern="0" dirty="0">
              <a:solidFill>
                <a:prstClr val="black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31606" y="4005064"/>
            <a:ext cx="83572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/>
              <a:t>學期成績</a:t>
            </a:r>
            <a:r>
              <a:rPr lang="en-US" altLang="zh-TW" sz="2800" dirty="0"/>
              <a:t>:</a:t>
            </a:r>
            <a:br>
              <a:rPr lang="en-US" altLang="zh-TW" sz="2800" dirty="0"/>
            </a:br>
            <a:r>
              <a:rPr lang="en-US" altLang="zh-TW" sz="2800" dirty="0"/>
              <a:t> </a:t>
            </a:r>
            <a:r>
              <a:rPr lang="zh-TW" altLang="en-US" sz="2800" dirty="0"/>
              <a:t>定期成績</a:t>
            </a:r>
            <a:r>
              <a:rPr lang="en-US" altLang="zh-TW" sz="2800" dirty="0"/>
              <a:t>(1)*30%+</a:t>
            </a:r>
            <a:r>
              <a:rPr lang="zh-TW" altLang="en-US" sz="2800" dirty="0"/>
              <a:t>定期成績</a:t>
            </a:r>
            <a:r>
              <a:rPr lang="en-US" altLang="zh-TW" sz="2800" dirty="0"/>
              <a:t>(2)*30%+</a:t>
            </a:r>
            <a:r>
              <a:rPr lang="zh-TW" altLang="en-US" sz="2800" dirty="0"/>
              <a:t>期末成績*</a:t>
            </a:r>
            <a:r>
              <a:rPr lang="en-US" altLang="zh-TW" sz="2800" dirty="0"/>
              <a:t>40%</a:t>
            </a:r>
            <a:br>
              <a:rPr lang="en-US" altLang="zh-TW" sz="2800" dirty="0"/>
            </a:br>
            <a:endParaRPr lang="en-US" altLang="zh-TW" sz="2800" kern="0" dirty="0">
              <a:solidFill>
                <a:prstClr val="black"/>
              </a:solidFill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7AD9F55-80B2-4381-ABEA-D5F9B52D180F}"/>
              </a:ext>
            </a:extLst>
          </p:cNvPr>
          <p:cNvSpPr txBox="1"/>
          <p:nvPr/>
        </p:nvSpPr>
        <p:spPr>
          <a:xfrm>
            <a:off x="1662913" y="5062392"/>
            <a:ext cx="1036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HGPSoeiKakupoptai" panose="040B0A00000000000000" pitchFamily="82" charset="-128"/>
                <a:ea typeface="HGPSoeiKakupoptai" panose="040B0A00000000000000" pitchFamily="82" charset="-128"/>
              </a:rPr>
              <a:t>請留意孩子的時間規劃，勿拖到最後一刻才完成</a:t>
            </a:r>
          </a:p>
        </p:txBody>
      </p:sp>
    </p:spTree>
    <p:extLst>
      <p:ext uri="{BB962C8B-B14F-4D97-AF65-F5344CB8AC3E}">
        <p14:creationId xmlns:p14="http://schemas.microsoft.com/office/powerpoint/2010/main" val="30699720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0"/>
          <p:cNvGrpSpPr/>
          <p:nvPr/>
        </p:nvGrpSpPr>
        <p:grpSpPr>
          <a:xfrm>
            <a:off x="1595502" y="5357826"/>
            <a:ext cx="8929654" cy="1500174"/>
            <a:chOff x="71502" y="5357826"/>
            <a:chExt cx="8929654" cy="1500174"/>
          </a:xfrm>
        </p:grpSpPr>
        <p:pic>
          <p:nvPicPr>
            <p:cNvPr id="3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50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4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8591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5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0362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6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76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7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72130" y="5357834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8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86544" y="5357826"/>
              <a:ext cx="1500166" cy="1500166"/>
            </a:xfrm>
            <a:prstGeom prst="rect">
              <a:avLst/>
            </a:prstGeom>
            <a:noFill/>
          </p:spPr>
        </p:pic>
        <p:pic>
          <p:nvPicPr>
            <p:cNvPr id="9" name="Picture 6" descr="C:\Users\lucloudfly\Desktop\PNG图库\懒人图库近25000张透明PNG图片(PPTer要收藏)\sketchy_weather_icons\sketchy_weather_16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500990" y="5357834"/>
              <a:ext cx="1500166" cy="1500166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1524000" y="7141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對班上的觀察與建議</a:t>
            </a:r>
            <a:endParaRPr lang="zh-CN" altLang="en-US" sz="44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pic>
        <p:nvPicPr>
          <p:cNvPr id="14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2827" y="3027031"/>
            <a:ext cx="593224" cy="593224"/>
          </a:xfrm>
          <a:prstGeom prst="rect">
            <a:avLst/>
          </a:prstGeom>
          <a:noFill/>
        </p:spPr>
      </p:pic>
      <p:pic>
        <p:nvPicPr>
          <p:cNvPr id="15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2587" y="4005064"/>
            <a:ext cx="609019" cy="609019"/>
          </a:xfrm>
          <a:prstGeom prst="rect">
            <a:avLst/>
          </a:prstGeom>
          <a:noFill/>
        </p:spPr>
      </p:pic>
      <p:pic>
        <p:nvPicPr>
          <p:cNvPr id="16" name="Picture 17" descr="C:\Users\lucloudfly\Desktop\PNG图库\懒人图库近25000张透明PNG图片(PPTer要收藏)\pngicon-13\png-126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8885" y="2038958"/>
            <a:ext cx="593234" cy="593234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1045330" y="1089227"/>
            <a:ext cx="4917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</a:rPr>
              <a:t>國</a:t>
            </a:r>
            <a:r>
              <a:rPr lang="en-US" altLang="zh-TW" sz="3600" kern="0" dirty="0">
                <a:solidFill>
                  <a:prstClr val="black"/>
                </a:solidFill>
              </a:rPr>
              <a:t>373</a:t>
            </a:r>
          </a:p>
        </p:txBody>
      </p:sp>
      <p:sp>
        <p:nvSpPr>
          <p:cNvPr id="11" name="矩形 10"/>
          <p:cNvSpPr/>
          <p:nvPr/>
        </p:nvSpPr>
        <p:spPr>
          <a:xfrm>
            <a:off x="2031606" y="1858521"/>
            <a:ext cx="83572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kern="0" dirty="0">
                <a:solidFill>
                  <a:prstClr val="black"/>
                </a:solidFill>
              </a:rPr>
              <a:t>導師帶領有方，班上秩序井井有條</a:t>
            </a:r>
            <a:endParaRPr lang="en-US" altLang="zh-TW" sz="2800" kern="0" dirty="0">
              <a:solidFill>
                <a:prstClr val="black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16674" y="2927758"/>
            <a:ext cx="10227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kern="0" dirty="0">
                <a:solidFill>
                  <a:prstClr val="black"/>
                </a:solidFill>
              </a:rPr>
              <a:t>同學們聰明敏捷，反應佳</a:t>
            </a:r>
            <a:br>
              <a:rPr lang="en-US" altLang="zh-TW" sz="2800" kern="0" dirty="0">
                <a:solidFill>
                  <a:prstClr val="black"/>
                </a:solidFill>
              </a:rPr>
            </a:br>
            <a:r>
              <a:rPr lang="zh-TW" altLang="en-US" sz="2800" kern="0" dirty="0">
                <a:solidFill>
                  <a:prstClr val="black"/>
                </a:solidFill>
              </a:rPr>
              <a:t>對國文學習抱持熱情</a:t>
            </a:r>
          </a:p>
        </p:txBody>
      </p:sp>
      <p:sp>
        <p:nvSpPr>
          <p:cNvPr id="13" name="矩形 12"/>
          <p:cNvSpPr/>
          <p:nvPr/>
        </p:nvSpPr>
        <p:spPr>
          <a:xfrm>
            <a:off x="2031606" y="4005064"/>
            <a:ext cx="83572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kern="0" dirty="0">
                <a:solidFill>
                  <a:prstClr val="black"/>
                </a:solidFill>
              </a:rPr>
              <a:t>孩子們普遍口齒伶俐，會引導三思後言，</a:t>
            </a:r>
            <a:br>
              <a:rPr lang="en-US" altLang="zh-TW" sz="2800" kern="0" dirty="0">
                <a:solidFill>
                  <a:prstClr val="black"/>
                </a:solidFill>
              </a:rPr>
            </a:br>
            <a:r>
              <a:rPr lang="zh-TW" altLang="en-US" sz="2800" kern="0" dirty="0">
                <a:solidFill>
                  <a:prstClr val="black"/>
                </a:solidFill>
              </a:rPr>
              <a:t>靜心觀察與思考</a:t>
            </a:r>
            <a:endParaRPr lang="en-US" altLang="zh-TW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477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339282" y="1928802"/>
            <a:ext cx="428628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prstClr val="white"/>
                </a:solidFill>
              </a:rPr>
              <a:t>連</a:t>
            </a:r>
            <a:endParaRPr lang="zh-CN" altLang="en-US" sz="2800" b="1" dirty="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10786" y="1928802"/>
            <a:ext cx="428628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prstClr val="white"/>
                </a:solidFill>
              </a:rPr>
              <a:t>絡</a:t>
            </a:r>
            <a:endParaRPr lang="zh-CN" altLang="en-US" sz="2800" b="1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82290" y="1928802"/>
            <a:ext cx="428628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prstClr val="white"/>
                </a:solidFill>
              </a:rPr>
              <a:t>方</a:t>
            </a:r>
            <a:endParaRPr lang="zh-CN" altLang="en-US" sz="2800" b="1" dirty="0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53794" y="1928802"/>
            <a:ext cx="428628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prstClr val="white"/>
                </a:solidFill>
              </a:rPr>
              <a:t>式</a:t>
            </a:r>
            <a:endParaRPr lang="zh-CN" altLang="en-US" sz="2800" b="1" dirty="0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054322" y="1785926"/>
            <a:ext cx="1928826" cy="100013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82092" y="1500174"/>
            <a:ext cx="8215370" cy="364333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26336" y="1556864"/>
            <a:ext cx="8215370" cy="364333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19" name="直接连接符 18"/>
          <p:cNvCxnSpPr>
            <a:stCxn id="15" idx="0"/>
            <a:endCxn id="15" idx="2"/>
          </p:cNvCxnSpPr>
          <p:nvPr/>
        </p:nvCxnSpPr>
        <p:spPr>
          <a:xfrm rot="16200000" flipH="1">
            <a:off x="8518669" y="2285992"/>
            <a:ext cx="1000132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54454" y="1857365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贴邮票处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54322" y="1857365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pic>
        <p:nvPicPr>
          <p:cNvPr id="19458" name="Picture 2" descr="C:\Users\lucloudfly\Desktop\PNG图库\懒人图库近25000张透明PNG图片(PPTer要收藏)\pngicon-13\png-123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820250">
            <a:off x="8869872" y="1680002"/>
            <a:ext cx="1219200" cy="1219200"/>
          </a:xfrm>
          <a:prstGeom prst="rect">
            <a:avLst/>
          </a:prstGeom>
          <a:noFill/>
        </p:spPr>
      </p:pic>
      <p:cxnSp>
        <p:nvCxnSpPr>
          <p:cNvPr id="23" name="直接连接符 22"/>
          <p:cNvCxnSpPr/>
          <p:nvPr/>
        </p:nvCxnSpPr>
        <p:spPr>
          <a:xfrm>
            <a:off x="2309786" y="3357562"/>
            <a:ext cx="4214842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309786" y="3927478"/>
            <a:ext cx="4214842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2309786" y="4498982"/>
            <a:ext cx="4214842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67910" y="2857496"/>
            <a:ext cx="375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請導師轉達</a:t>
            </a:r>
            <a:endParaRPr lang="zh-CN" altLang="en-US" sz="28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67910" y="3429000"/>
            <a:ext cx="375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22453000</a:t>
            </a: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*</a:t>
            </a:r>
            <a:r>
              <a:rPr lang="en-US" altLang="zh-TW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75208</a:t>
            </a:r>
            <a:endParaRPr lang="zh-CN" altLang="en-US" sz="28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67910" y="4000504"/>
            <a:ext cx="4696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方正古隶简体" pitchFamily="65" charset="-122"/>
                <a:ea typeface="方正古隶简体" pitchFamily="65" charset="-122"/>
              </a:rPr>
              <a:t>ddy@gm.nssh.ntpc.edu.tw</a:t>
            </a:r>
            <a:endParaRPr lang="zh-CN" altLang="en-US" sz="2800" dirty="0">
              <a:solidFill>
                <a:prstClr val="black">
                  <a:lumMod val="75000"/>
                  <a:lumOff val="25000"/>
                </a:prstClr>
              </a:solidFill>
              <a:latin typeface="方正古隶简体" pitchFamily="65" charset="-122"/>
              <a:ea typeface="方正古隶简体" pitchFamily="65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3256" y="4643447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20</a:t>
            </a:r>
            <a:r>
              <a:rPr lang="en-US" altLang="zh-TW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22</a:t>
            </a:r>
            <a:r>
              <a:rPr lang="zh-CN" altLang="en-US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0</a:t>
            </a:r>
            <a:r>
              <a:rPr lang="en-US" altLang="zh-TW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9</a:t>
            </a:r>
            <a:r>
              <a:rPr lang="zh-CN" altLang="en-US" sz="2400" dirty="0">
                <a:solidFill>
                  <a:prstClr val="black"/>
                </a:solidFill>
                <a:latin typeface="方正古隶简体" pitchFamily="65" charset="-122"/>
                <a:ea typeface="方正古隶简体" pitchFamily="65" charset="-122"/>
              </a:rPr>
              <a:t>月</a:t>
            </a:r>
          </a:p>
        </p:txBody>
      </p:sp>
      <p:pic>
        <p:nvPicPr>
          <p:cNvPr id="41" name="Picture 3" descr="C:\Users\lucloudfly\Desktop\PNG图库\懒人图库近25000张透明PNG图片(PPTer要收藏)\sketchy_weather_icons\sketchy_weather_3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3388" y="2714620"/>
            <a:ext cx="2036754" cy="2036754"/>
          </a:xfrm>
          <a:prstGeom prst="rect">
            <a:avLst/>
          </a:prstGeom>
          <a:noFill/>
        </p:spPr>
      </p:pic>
      <p:pic>
        <p:nvPicPr>
          <p:cNvPr id="42" name="Picture 18" descr="C:\Users\lucloudfly\Desktop\PNG图库\懒人图库近25000张透明PNG图片(PPTer要收藏)\tourism-ICO\eiffe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16676" y="2786058"/>
            <a:ext cx="1822464" cy="1822464"/>
          </a:xfrm>
          <a:prstGeom prst="rect">
            <a:avLst/>
          </a:prstGeom>
          <a:noFill/>
        </p:spPr>
      </p:pic>
      <p:sp>
        <p:nvSpPr>
          <p:cNvPr id="48" name="TextBox 47"/>
          <p:cNvSpPr txBox="1"/>
          <p:nvPr/>
        </p:nvSpPr>
        <p:spPr>
          <a:xfrm>
            <a:off x="1494036" y="184959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chemeClr val="tx1">
                    <a:lumMod val="85000"/>
                    <a:lumOff val="15000"/>
                  </a:schemeClr>
                </a:solidFill>
                <a:latin typeface="方正古隶简体" pitchFamily="65" charset="-122"/>
                <a:ea typeface="方正古隶简体" pitchFamily="65" charset="-122"/>
              </a:defRPr>
            </a:lvl1pPr>
          </a:lstStyle>
          <a:p>
            <a:r>
              <a:rPr lang="zh-CN" altLang="en-US" dirty="0"/>
              <a:t>感</a:t>
            </a:r>
            <a:r>
              <a:rPr lang="zh-TW" altLang="en-US" dirty="0"/>
              <a:t>謝</a:t>
            </a:r>
            <a:r>
              <a:rPr lang="zh-CN" altLang="en-US" dirty="0"/>
              <a:t>您的</a:t>
            </a:r>
            <a:r>
              <a:rPr lang="zh-TW" altLang="en-US" dirty="0"/>
              <a:t>聆聽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26564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900"/>
                            </p:stCondLst>
                            <p:childTnLst>
                              <p:par>
                                <p:cTn id="6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9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1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9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0" grpId="0"/>
      <p:bldP spid="20" grpId="1"/>
      <p:bldP spid="21" grpId="0"/>
      <p:bldP spid="21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48" grpId="0"/>
    </p:bldLst>
  </p:timing>
</p:sld>
</file>

<file path=ppt/theme/theme1.xml><?xml version="1.0" encoding="utf-8"?>
<a:theme xmlns:a="http://schemas.openxmlformats.org/drawingml/2006/main" name="Office 主题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主题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主题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297</Words>
  <Application>Microsoft Office PowerPoint</Application>
  <PresentationFormat>寬螢幕</PresentationFormat>
  <Paragraphs>40</Paragraphs>
  <Slides>7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7</vt:i4>
      </vt:variant>
    </vt:vector>
  </HeadingPairs>
  <TitlesOfParts>
    <vt:vector size="19" baseType="lpstr">
      <vt:lpstr>HGPSoeiKakupoptai</vt:lpstr>
      <vt:lpstr>KaiTi</vt:lpstr>
      <vt:lpstr>Meiryo</vt:lpstr>
      <vt:lpstr>宋体</vt:lpstr>
      <vt:lpstr>方正古隶简体</vt:lpstr>
      <vt:lpstr>新細明體</vt:lpstr>
      <vt:lpstr>Arial</vt:lpstr>
      <vt:lpstr>Calibri</vt:lpstr>
      <vt:lpstr>Office 主题</vt:lpstr>
      <vt:lpstr>1_Office 主题</vt:lpstr>
      <vt:lpstr>2_Office 主题</vt:lpstr>
      <vt:lpstr>4_Office 主题</vt:lpstr>
      <vt:lpstr>介紹人  丁丹怡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Tanyi Ting</cp:lastModifiedBy>
  <cp:revision>59</cp:revision>
  <dcterms:modified xsi:type="dcterms:W3CDTF">2022-08-29T02:56:39Z</dcterms:modified>
</cp:coreProperties>
</file>