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19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95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31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6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6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98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8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34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79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111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30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1BEA58-C946-4504-962A-5E23C6026C5B}" type="datetimeFigureOut">
              <a:rPr lang="zh-TW" altLang="en-US" smtClean="0"/>
              <a:t>2023/11/14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8D401F1-8018-4A57-BD01-F4BEA7F2BEF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87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042719"/>
              </p:ext>
            </p:extLst>
          </p:nvPr>
        </p:nvGraphicFramePr>
        <p:xfrm>
          <a:off x="369884" y="333904"/>
          <a:ext cx="11452233" cy="6190193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53813">
                  <a:extLst>
                    <a:ext uri="{9D8B030D-6E8A-4147-A177-3AD203B41FA5}">
                      <a16:colId xmlns:a16="http://schemas.microsoft.com/office/drawing/2014/main" val="3235232096"/>
                    </a:ext>
                  </a:extLst>
                </a:gridCol>
                <a:gridCol w="1303282">
                  <a:extLst>
                    <a:ext uri="{9D8B030D-6E8A-4147-A177-3AD203B41FA5}">
                      <a16:colId xmlns:a16="http://schemas.microsoft.com/office/drawing/2014/main" val="2770433529"/>
                    </a:ext>
                  </a:extLst>
                </a:gridCol>
                <a:gridCol w="8795138">
                  <a:extLst>
                    <a:ext uri="{9D8B030D-6E8A-4147-A177-3AD203B41FA5}">
                      <a16:colId xmlns:a16="http://schemas.microsoft.com/office/drawing/2014/main" val="1096826190"/>
                    </a:ext>
                  </a:extLst>
                </a:gridCol>
              </a:tblGrid>
              <a:tr h="75440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11201-</a:t>
                      </a:r>
                      <a:r>
                        <a:rPr lang="zh-TW" altLang="en-US" sz="280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第二次 抽考日程表</a:t>
                      </a:r>
                      <a:r>
                        <a:rPr lang="en-US" altLang="zh-TW" sz="280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11/15</a:t>
                      </a:r>
                      <a:r>
                        <a:rPr lang="zh-TW" altLang="en-US" sz="280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（三）</a:t>
                      </a:r>
                      <a:endParaRPr lang="en-US" altLang="zh-TW" sz="28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424731"/>
                  </a:ext>
                </a:extLst>
              </a:tr>
              <a:tr h="83822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>
                          <a:solidFill>
                            <a:schemeClr val="tx1"/>
                          </a:solidFill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節次</a:t>
                      </a:r>
                      <a:endParaRPr lang="zh-TW" altLang="en-US" sz="3600" b="0" i="0" u="none" strike="noStrike" dirty="0">
                        <a:solidFill>
                          <a:schemeClr val="tx1"/>
                        </a:solidFill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>
                          <a:solidFill>
                            <a:schemeClr val="tx1"/>
                          </a:solidFill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考科</a:t>
                      </a:r>
                      <a:endParaRPr lang="zh-TW" altLang="en-US" sz="3600" b="0" i="0" u="none" strike="noStrike" dirty="0">
                        <a:solidFill>
                          <a:schemeClr val="tx1"/>
                        </a:solidFill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 smtClean="0">
                          <a:solidFill>
                            <a:schemeClr val="tx1"/>
                          </a:solidFill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注意事項</a:t>
                      </a:r>
                      <a:endParaRPr lang="zh-TW" altLang="en-US" sz="3600" b="0" i="0" u="none" strike="noStrike" dirty="0">
                        <a:solidFill>
                          <a:schemeClr val="tx1"/>
                        </a:solidFill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09480"/>
                  </a:ext>
                </a:extLst>
              </a:tr>
              <a:tr h="9195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</a:t>
                      </a:r>
                      <a:r>
                        <a:rPr lang="en-US" altLang="zh-TW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1</a:t>
                      </a:r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b="0" i="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英文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rgbClr val="00B0F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預備鐘</a:t>
                      </a: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全班就定位</a:t>
                      </a:r>
                      <a:endParaRPr lang="en-US" altLang="zh-TW" sz="2800" dirty="0" smtClean="0"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前後排尾注意</a:t>
                      </a: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禮貌</a:t>
                      </a:r>
                      <a:endParaRPr lang="en-US" altLang="zh-TW" sz="2800" dirty="0" smtClean="0">
                        <a:solidFill>
                          <a:srgbClr val="FF0000"/>
                        </a:solidFill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  <a:p>
                      <a:pPr algn="l"/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誠實</a:t>
                      </a: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為上、</a:t>
                      </a: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細心</a:t>
                      </a: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為要</a:t>
                      </a:r>
                      <a:endParaRPr lang="en-US" altLang="zh-TW" sz="2800" dirty="0" smtClean="0"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  <a:p>
                      <a:pPr algn="l"/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注意</a:t>
                      </a:r>
                      <a:r>
                        <a:rPr lang="zh-TW" altLang="en-US" sz="2800" dirty="0" smtClean="0">
                          <a:solidFill>
                            <a:srgbClr val="00B0F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班級、姓名、座號</a:t>
                      </a:r>
                      <a:endParaRPr lang="en-US" altLang="zh-TW" sz="2800" dirty="0" smtClean="0">
                        <a:solidFill>
                          <a:srgbClr val="00B0F0"/>
                        </a:solidFill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  <a:p>
                      <a:pPr algn="l"/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請監考老師記得在</a:t>
                      </a:r>
                      <a:endParaRPr lang="en-US" altLang="zh-TW" sz="2800" dirty="0" smtClean="0"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  <a:p>
                      <a:pPr algn="l"/>
                      <a:r>
                        <a:rPr lang="zh-TW" altLang="en-US" sz="2800" dirty="0" smtClean="0">
                          <a:solidFill>
                            <a:srgbClr val="00B0F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教室日誌</a:t>
                      </a: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和</a:t>
                      </a:r>
                      <a:r>
                        <a:rPr lang="zh-TW" altLang="en-US" sz="2800" dirty="0" smtClean="0">
                          <a:solidFill>
                            <a:srgbClr val="00B0F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點名板</a:t>
                      </a:r>
                      <a:r>
                        <a:rPr lang="zh-TW" altLang="en-US" sz="2800" dirty="0" smtClean="0"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上</a:t>
                      </a: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簽名</a:t>
                      </a:r>
                      <a:endParaRPr lang="en-US" altLang="zh-TW" sz="2800" dirty="0" smtClean="0">
                        <a:solidFill>
                          <a:srgbClr val="FF0000"/>
                        </a:solidFill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5067128"/>
                  </a:ext>
                </a:extLst>
              </a:tr>
              <a:tr h="9195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</a:t>
                      </a:r>
                      <a:r>
                        <a:rPr lang="en-US" altLang="zh-TW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3</a:t>
                      </a:r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b="0" i="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數學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華康POP1體W7" panose="040B0709000000000000" pitchFamily="81" charset="-120"/>
                        <a:ea typeface="華康POP1體W7" panose="040B0709000000000000" pitchFamily="81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4064859"/>
                  </a:ext>
                </a:extLst>
              </a:tr>
              <a:tr h="9195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</a:t>
                      </a:r>
                      <a:r>
                        <a:rPr lang="en-US" altLang="zh-TW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5</a:t>
                      </a:r>
                      <a:r>
                        <a:rPr lang="zh-TW" altLang="en-US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</a:t>
                      </a:r>
                      <a:endParaRPr lang="zh-TW" altLang="en-US" sz="3600" b="0" i="0" u="none" strike="noStrike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b="0" i="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社會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200" b="0" i="0" u="none" strike="noStrike" dirty="0">
                        <a:effectLst/>
                        <a:latin typeface="華康POP1體W7" panose="040B0709000000000000" pitchFamily="81" charset="-120"/>
                        <a:ea typeface="華康POP1體W7" panose="040B0709000000000000" pitchFamily="81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4661681"/>
                  </a:ext>
                </a:extLst>
              </a:tr>
              <a:tr h="9195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</a:t>
                      </a:r>
                      <a:r>
                        <a:rPr lang="en-US" altLang="zh-TW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6</a:t>
                      </a:r>
                      <a:r>
                        <a:rPr lang="zh-TW" altLang="en-US" sz="3600" u="none" strike="noStrike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</a:t>
                      </a:r>
                      <a:endParaRPr lang="zh-TW" altLang="en-US" sz="3600" b="0" i="0" u="none" strike="noStrike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b="0" i="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理化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200" b="0" i="0" u="none" strike="noStrike" dirty="0">
                        <a:effectLst/>
                        <a:latin typeface="華康POP1體W7" panose="040B0709000000000000" pitchFamily="81" charset="-120"/>
                        <a:ea typeface="華康POP1體W7" panose="040B0709000000000000" pitchFamily="81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1854722"/>
                  </a:ext>
                </a:extLst>
              </a:tr>
              <a:tr h="9195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第</a:t>
                      </a:r>
                      <a:r>
                        <a:rPr lang="en-US" altLang="zh-TW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8</a:t>
                      </a:r>
                      <a:r>
                        <a:rPr lang="zh-TW" altLang="en-US" sz="3600" u="none" strike="noStrike" dirty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節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600" b="0" i="0" u="none" strike="noStrike" dirty="0" smtClean="0">
                          <a:effectLst/>
                          <a:latin typeface="華康布丁體" panose="040B0C09000000000000" pitchFamily="81" charset="-120"/>
                          <a:ea typeface="華康布丁體" panose="040B0C09000000000000" pitchFamily="81" charset="-120"/>
                        </a:rPr>
                        <a:t>國文</a:t>
                      </a:r>
                      <a:endParaRPr lang="zh-TW" altLang="en-US" sz="3600" b="0" i="0" u="none" strike="noStrike" dirty="0">
                        <a:effectLst/>
                        <a:latin typeface="華康布丁體" panose="040B0C09000000000000" pitchFamily="81" charset="-120"/>
                        <a:ea typeface="華康布丁體" panose="040B0C09000000000000" pitchFamily="81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華康POP1體W7" panose="040B0709000000000000" pitchFamily="81" charset="-120"/>
                        <a:ea typeface="華康POP1體W7" panose="040B0709000000000000" pitchFamily="81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03713965"/>
                  </a:ext>
                </a:extLst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5651"/>
              </p:ext>
            </p:extLst>
          </p:nvPr>
        </p:nvGraphicFramePr>
        <p:xfrm>
          <a:off x="7070951" y="1933906"/>
          <a:ext cx="4751166" cy="3500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853">
                  <a:extLst>
                    <a:ext uri="{9D8B030D-6E8A-4147-A177-3AD203B41FA5}">
                      <a16:colId xmlns:a16="http://schemas.microsoft.com/office/drawing/2014/main" val="31633884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2933735684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1021411434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506866287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4026339808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2108792444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2347089916"/>
                    </a:ext>
                  </a:extLst>
                </a:gridCol>
                <a:gridCol w="584759">
                  <a:extLst>
                    <a:ext uri="{9D8B030D-6E8A-4147-A177-3AD203B41FA5}">
                      <a16:colId xmlns:a16="http://schemas.microsoft.com/office/drawing/2014/main" val="2850763667"/>
                    </a:ext>
                  </a:extLst>
                </a:gridCol>
              </a:tblGrid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 dirty="0" smtClean="0">
                          <a:effectLst/>
                          <a:latin typeface="Arial Rounded MT Bold" panose="020F0704030504030204" pitchFamily="34" charset="0"/>
                        </a:rPr>
                        <a:t>11</a:t>
                      </a:r>
                      <a:r>
                        <a:rPr lang="zh-TW" altLang="en-US" sz="1100" u="none" strike="noStrike" dirty="0" smtClean="0">
                          <a:effectLst/>
                          <a:latin typeface="Arial Rounded MT Bold" panose="020F0704030504030204" pitchFamily="34" charset="0"/>
                        </a:rPr>
                        <a:t>月</a:t>
                      </a:r>
                      <a:r>
                        <a:rPr lang="en-US" altLang="zh-TW" sz="1100" u="none" strike="noStrike" dirty="0" smtClean="0">
                          <a:effectLst/>
                          <a:latin typeface="Arial Rounded MT Bold" panose="020F0704030504030204" pitchFamily="34" charset="0"/>
                        </a:rPr>
                        <a:t>15</a:t>
                      </a:r>
                      <a:r>
                        <a:rPr lang="zh-TW" altLang="en-US" sz="1100" u="none" strike="noStrike" dirty="0" smtClean="0">
                          <a:effectLst/>
                          <a:latin typeface="Arial Rounded MT Bold" panose="020F0704030504030204" pitchFamily="34" charset="0"/>
                        </a:rPr>
                        <a:t>日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585445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28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44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39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27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19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945355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2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04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42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20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22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02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06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21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283405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09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18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24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12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192917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4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34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14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15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03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13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903603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37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05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41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01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07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30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107677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29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11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38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16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08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273024"/>
                  </a:ext>
                </a:extLst>
              </a:tr>
              <a:tr h="4375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  <a:latin typeface="Arial Rounded MT Bold" panose="020F0704030504030204" pitchFamily="34" charset="0"/>
                        </a:rPr>
                        <a:t>7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32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0"/>
                          <a:ea typeface="新細明體" panose="02020500000000000000" pitchFamily="18" charset="-120"/>
                        </a:rPr>
                        <a:t>17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626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656749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130</Words>
  <Application>Microsoft Office PowerPoint</Application>
  <PresentationFormat>寬螢幕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華康布丁體</vt:lpstr>
      <vt:lpstr>新細明體</vt:lpstr>
      <vt:lpstr>Arial Rounded MT Bold</vt:lpstr>
      <vt:lpstr>Calibri</vt:lpstr>
      <vt:lpstr>Calibri Light</vt:lpstr>
      <vt:lpstr>回顧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15</cp:revision>
  <dcterms:created xsi:type="dcterms:W3CDTF">2023-03-03T23:26:41Z</dcterms:created>
  <dcterms:modified xsi:type="dcterms:W3CDTF">2023-11-14T06:21:46Z</dcterms:modified>
</cp:coreProperties>
</file>