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290" r:id="rId2"/>
    <p:sldId id="291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</p:sldIdLst>
  <p:sldSz cx="9144000" cy="5143500" type="screen16x9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7" roundtripDataSignature="AMtx7mjhLqImznoY+icQTwnWxprhKmZYg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CBF237D-C84D-4ACE-8188-15ADEC7E9E7F}">
  <a:tblStyle styleId="{FCBF237D-C84D-4ACE-8188-15ADEC7E9E7F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chemeClr val="lt1"/>
          </a:solidFill>
        </a:fill>
      </a:tcStyle>
    </a:wholeTbl>
    <a:band1H>
      <a:tcTxStyle/>
      <a:tcStyle>
        <a:tcBdr/>
        <a:fill>
          <a:solidFill>
            <a:srgbClr val="E6E6E6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E6E6E6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/>
      <a:tcStyle>
        <a:tcBdr>
          <a:top>
            <a:ln w="508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lt1"/>
          </a:solidFill>
        </a:fill>
      </a:tcStyle>
    </a:lastRow>
    <a:seCell>
      <a:tcTxStyle b="on" i="off">
        <a:font>
          <a:latin typeface="Calibri"/>
          <a:ea typeface="Calibri"/>
          <a:cs typeface="Calibri"/>
        </a:font>
        <a:schemeClr val="dk1"/>
      </a:tcTxStyle>
      <a:tcStyle>
        <a:tcBdr/>
      </a:tcStyle>
    </a:seCell>
    <a:swCell>
      <a:tcTxStyle b="on" i="off">
        <a:font>
          <a:latin typeface="Calibri"/>
          <a:ea typeface="Calibri"/>
          <a:cs typeface="Calibri"/>
        </a:font>
        <a:schemeClr val="dk1"/>
      </a:tcTxStyle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A6164C00-DD40-4D6E-B8ED-2DAACE7C3291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V>
    <a:band2V>
      <a:tcTxStyle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508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/>
      <a:tcStyle>
        <a:tcBdr>
          <a:bottom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B0D787A8-A398-4437-ADE5-FE52DF790E28}" styleName="Table_2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774BBDA9-00C5-42A8-9685-C51C2FA82F76}" styleName="Table_3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345" autoAdjust="0"/>
  </p:normalViewPr>
  <p:slideViewPr>
    <p:cSldViewPr snapToGrid="0">
      <p:cViewPr varScale="1">
        <p:scale>
          <a:sx n="86" d="100"/>
          <a:sy n="86" d="100"/>
        </p:scale>
        <p:origin x="828" y="84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37" Type="http://customschemas.google.com/relationships/presentationmetadata" Target="metadata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lang="zh-TW" altLang="en-US" sz="160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lang="zh-TW" alt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689655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lang="en-US" altLang="zh-TW" sz="160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lang="zh-TW" alt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840788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sz="16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lang="zh-TW" alt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62620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lang="zh-TW" alt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578185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lang="zh-TW" altLang="en-US" sz="120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zh-TW" alt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047750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lang="en-US" altLang="zh-TW" sz="160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zh-TW" alt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130327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lang="en-US" altLang="zh-TW" sz="160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zh-TW" alt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386392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lang="en-US" altLang="zh-TW" sz="160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lang="zh-TW" alt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424731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lang="en-US" altLang="zh-TW" sz="160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lang="zh-TW" alt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44606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lang="en-US" altLang="zh-TW" sz="160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lang="zh-TW" alt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745798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sz="16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lang="zh-TW" alt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1500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物件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0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30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30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30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86543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50" b="0" i="0">
                <a:solidFill>
                  <a:srgbClr val="006FC0"/>
                </a:solidFill>
                <a:latin typeface="Microsoft JhengHei"/>
                <a:cs typeface="Microsoft JhengHe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2076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章節標題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31"/>
          <p:cNvSpPr txBox="1"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31"/>
          <p:cNvSpPr txBox="1"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31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31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31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兩項物件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32"/>
          <p:cNvSpPr txBox="1">
            <a:spLocks noGrp="1"/>
          </p:cNvSpPr>
          <p:nvPr>
            <p:ph type="body" idx="1"/>
          </p:nvPr>
        </p:nvSpPr>
        <p:spPr>
          <a:xfrm>
            <a:off x="457200" y="900113"/>
            <a:ext cx="4038600" cy="2545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0" name="Google Shape;40;p32"/>
          <p:cNvSpPr txBox="1">
            <a:spLocks noGrp="1"/>
          </p:cNvSpPr>
          <p:nvPr>
            <p:ph type="body" idx="2"/>
          </p:nvPr>
        </p:nvSpPr>
        <p:spPr>
          <a:xfrm>
            <a:off x="4648200" y="900113"/>
            <a:ext cx="4038600" cy="2545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1" name="Google Shape;41;p32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32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32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對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33"/>
          <p:cNvSpPr txBox="1"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33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8" name="Google Shape;48;p33"/>
          <p:cNvSpPr txBox="1">
            <a:spLocks noGrp="1"/>
          </p:cNvSpPr>
          <p:nvPr>
            <p:ph type="body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33"/>
          <p:cNvSpPr txBox="1">
            <a:spLocks noGrp="1"/>
          </p:cNvSpPr>
          <p:nvPr>
            <p:ph type="body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0" name="Google Shape;50;p33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33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33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只有標題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3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34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34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34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標題的內容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5"/>
          <p:cNvSpPr txBox="1"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35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35"/>
          <p:cNvSpPr txBox="1">
            <a:spLocks noGrp="1"/>
          </p:cNvSpPr>
          <p:nvPr>
            <p:ph type="body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35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35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35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標題的圖片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6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36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36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36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6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36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直排文字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37"/>
          <p:cNvSpPr txBox="1">
            <a:spLocks noGrp="1"/>
          </p:cNvSpPr>
          <p:nvPr>
            <p:ph type="body" idx="1"/>
          </p:nvPr>
        </p:nvSpPr>
        <p:spPr>
          <a:xfrm rot="5400000">
            <a:off x="2874764" y="-1217413"/>
            <a:ext cx="339447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37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7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37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直排標題及文字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8"/>
          <p:cNvSpPr txBox="1">
            <a:spLocks noGrp="1"/>
          </p:cNvSpPr>
          <p:nvPr>
            <p:ph type="title"/>
          </p:nvPr>
        </p:nvSpPr>
        <p:spPr>
          <a:xfrm rot="5400000">
            <a:off x="6012656" y="771525"/>
            <a:ext cx="3290888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8"/>
          <p:cNvSpPr txBox="1">
            <a:spLocks noGrp="1"/>
          </p:cNvSpPr>
          <p:nvPr>
            <p:ph type="body" idx="1"/>
          </p:nvPr>
        </p:nvSpPr>
        <p:spPr>
          <a:xfrm rot="5400000">
            <a:off x="1821656" y="-1209675"/>
            <a:ext cx="3290888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38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38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38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7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7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7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7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" y="0"/>
            <a:ext cx="9143999" cy="5143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45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9055" y="73430"/>
            <a:ext cx="4472464" cy="530273"/>
          </a:xfrm>
          <a:prstGeom prst="rect">
            <a:avLst/>
          </a:prstGeom>
        </p:spPr>
        <p:txBody>
          <a:bodyPr spcFirstLastPara="1" vert="horz" wrap="square" lIns="0" tIns="9525" rIns="0" bIns="0" rtlCol="0" anchor="ctr" anchorCtr="0">
            <a:spAutoFit/>
          </a:bodyPr>
          <a:lstStyle/>
          <a:p>
            <a:pPr marL="9525">
              <a:spcBef>
                <a:spcPts val="75"/>
              </a:spcBef>
            </a:pPr>
            <a:r>
              <a:rPr sz="3300" b="1" dirty="0">
                <a:solidFill>
                  <a:srgbClr val="001F5F"/>
                </a:solidFill>
                <a:latin typeface="Microsoft YaHei"/>
                <a:cs typeface="Microsoft YaHei"/>
              </a:rPr>
              <a:t>類別</a:t>
            </a:r>
            <a:r>
              <a:rPr sz="33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7</a:t>
            </a:r>
            <a:r>
              <a:rPr sz="3300" b="1" dirty="0">
                <a:solidFill>
                  <a:srgbClr val="001F5F"/>
                </a:solidFill>
                <a:latin typeface="Microsoft YaHei"/>
                <a:cs typeface="Microsoft YaHei"/>
              </a:rPr>
              <a:t>：迭代轉型產業類</a:t>
            </a:r>
            <a:endParaRPr sz="3300">
              <a:latin typeface="Microsoft YaHei"/>
              <a:cs typeface="Microsoft YaHe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18515" y="947551"/>
            <a:ext cx="8198168" cy="3453670"/>
          </a:xfrm>
          <a:prstGeom prst="rect">
            <a:avLst/>
          </a:prstGeom>
        </p:spPr>
        <p:txBody>
          <a:bodyPr vert="horz" wrap="square" lIns="0" tIns="169069" rIns="0" bIns="0" rtlCol="0">
            <a:spAutoFit/>
          </a:bodyPr>
          <a:lstStyle/>
          <a:p>
            <a:pPr marL="415290" indent="-405765">
              <a:spcBef>
                <a:spcPts val="1331"/>
              </a:spcBef>
              <a:buSzPct val="96428"/>
              <a:buAutoNum type="arabicPeriod" startAt="22"/>
              <a:tabLst>
                <a:tab pos="415290" algn="l"/>
              </a:tabLst>
            </a:pP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新零售人才：</a:t>
            </a:r>
            <a:r>
              <a:rPr sz="2100" b="1" spc="-4" dirty="0">
                <a:solidFill>
                  <a:srgbClr val="C00000"/>
                </a:solidFill>
                <a:latin typeface="Microsoft YaHei"/>
                <a:cs typeface="Microsoft YaHei"/>
              </a:rPr>
              <a:t>新電商、新通路</a:t>
            </a: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的運作操盤</a:t>
            </a:r>
            <a:endParaRPr sz="2100">
              <a:latin typeface="Microsoft YaHei"/>
              <a:cs typeface="Microsoft YaHei"/>
            </a:endParaRPr>
          </a:p>
          <a:p>
            <a:pPr marL="415290" indent="-406241">
              <a:spcBef>
                <a:spcPts val="1260"/>
              </a:spcBef>
              <a:buSzPct val="96428"/>
              <a:buAutoNum type="arabicPeriod" startAt="22"/>
              <a:tabLst>
                <a:tab pos="415766" algn="l"/>
              </a:tabLst>
            </a:pPr>
            <a:r>
              <a:rPr sz="2100" b="1" spc="-8" dirty="0">
                <a:solidFill>
                  <a:srgbClr val="001F5F"/>
                </a:solidFill>
                <a:latin typeface="Microsoft YaHei"/>
                <a:cs typeface="Microsoft YaHei"/>
              </a:rPr>
              <a:t>新觀旅人才：觀光操作、餐旅運營</a:t>
            </a: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、</a:t>
            </a:r>
            <a:r>
              <a:rPr sz="2100" b="1" spc="-4" dirty="0">
                <a:solidFill>
                  <a:srgbClr val="C00000"/>
                </a:solidFill>
                <a:latin typeface="Microsoft YaHei"/>
                <a:cs typeface="Microsoft YaHei"/>
              </a:rPr>
              <a:t>會展經濟</a:t>
            </a:r>
            <a:r>
              <a:rPr sz="2100" b="1" dirty="0">
                <a:solidFill>
                  <a:srgbClr val="C00000"/>
                </a:solidFill>
                <a:latin typeface="Microsoft YaHei"/>
                <a:cs typeface="Microsoft YaHei"/>
              </a:rPr>
              <a:t>、</a:t>
            </a:r>
            <a:r>
              <a:rPr sz="2100" b="1" spc="-4" dirty="0">
                <a:solidFill>
                  <a:srgbClr val="C00000"/>
                </a:solidFill>
                <a:latin typeface="Microsoft YaHei"/>
                <a:cs typeface="Microsoft YaHei"/>
              </a:rPr>
              <a:t>永續旅</a:t>
            </a:r>
            <a:r>
              <a:rPr sz="2100" b="1" dirty="0">
                <a:solidFill>
                  <a:srgbClr val="C00000"/>
                </a:solidFill>
                <a:latin typeface="Microsoft YaHei"/>
                <a:cs typeface="Microsoft YaHei"/>
              </a:rPr>
              <a:t>遊</a:t>
            </a:r>
            <a:r>
              <a:rPr sz="2100" b="1" spc="-8" dirty="0">
                <a:solidFill>
                  <a:srgbClr val="001F5F"/>
                </a:solidFill>
                <a:latin typeface="Microsoft YaHei"/>
                <a:cs typeface="Microsoft YaHei"/>
              </a:rPr>
              <a:t>經濟</a:t>
            </a:r>
            <a:endParaRPr sz="2100">
              <a:latin typeface="Microsoft YaHei"/>
              <a:cs typeface="Microsoft YaHei"/>
            </a:endParaRPr>
          </a:p>
          <a:p>
            <a:pPr marL="415290" indent="-405765">
              <a:spcBef>
                <a:spcPts val="1260"/>
              </a:spcBef>
              <a:buSzPct val="96428"/>
              <a:buAutoNum type="arabicPeriod" startAt="22"/>
              <a:tabLst>
                <a:tab pos="415290" algn="l"/>
              </a:tabLst>
            </a:pP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新傳播人才：政府及企業內外宣</a:t>
            </a:r>
            <a:r>
              <a:rPr sz="2100" b="1" dirty="0">
                <a:solidFill>
                  <a:srgbClr val="001F5F"/>
                </a:solidFill>
                <a:latin typeface="Microsoft YaHei"/>
                <a:cs typeface="Microsoft YaHei"/>
              </a:rPr>
              <a:t>、</a:t>
            </a:r>
            <a:r>
              <a:rPr sz="2100" b="1" spc="-4" dirty="0">
                <a:solidFill>
                  <a:srgbClr val="C00000"/>
                </a:solidFill>
                <a:latin typeface="Microsoft YaHei"/>
                <a:cs typeface="Microsoft YaHei"/>
              </a:rPr>
              <a:t>新型</a:t>
            </a:r>
            <a:r>
              <a:rPr sz="2100" b="1" spc="8" dirty="0">
                <a:solidFill>
                  <a:srgbClr val="C00000"/>
                </a:solidFill>
                <a:latin typeface="Microsoft YaHei"/>
                <a:cs typeface="Microsoft YaHei"/>
              </a:rPr>
              <a:t>態</a:t>
            </a:r>
            <a:r>
              <a:rPr sz="2100" b="1" spc="-4" dirty="0">
                <a:solidFill>
                  <a:srgbClr val="C00000"/>
                </a:solidFill>
                <a:latin typeface="Microsoft YaHei"/>
                <a:cs typeface="Microsoft YaHei"/>
              </a:rPr>
              <a:t>品</a:t>
            </a:r>
            <a:r>
              <a:rPr sz="2100" b="1" spc="-8" dirty="0">
                <a:solidFill>
                  <a:srgbClr val="C00000"/>
                </a:solidFill>
                <a:latin typeface="Microsoft YaHei"/>
                <a:cs typeface="Microsoft YaHei"/>
              </a:rPr>
              <a:t>牌</a:t>
            </a:r>
            <a:r>
              <a:rPr sz="2100" b="1" spc="4" dirty="0">
                <a:solidFill>
                  <a:srgbClr val="001F5F"/>
                </a:solidFill>
                <a:latin typeface="Microsoft YaHei"/>
                <a:cs typeface="Microsoft YaHei"/>
              </a:rPr>
              <a:t>關</a:t>
            </a:r>
            <a:r>
              <a:rPr sz="2100" b="1" spc="8" dirty="0">
                <a:solidFill>
                  <a:srgbClr val="001F5F"/>
                </a:solidFill>
                <a:latin typeface="Microsoft YaHei"/>
                <a:cs typeface="Microsoft YaHei"/>
              </a:rPr>
              <a:t>係</a:t>
            </a:r>
            <a:r>
              <a:rPr sz="2100" b="1" dirty="0">
                <a:solidFill>
                  <a:srgbClr val="001F5F"/>
                </a:solidFill>
                <a:latin typeface="Microsoft YaHei"/>
                <a:cs typeface="Microsoft YaHei"/>
              </a:rPr>
              <a:t>……</a:t>
            </a:r>
            <a:endParaRPr sz="2100">
              <a:latin typeface="Microsoft YaHei"/>
              <a:cs typeface="Microsoft YaHei"/>
            </a:endParaRPr>
          </a:p>
          <a:p>
            <a:pPr marL="415290" indent="-406241">
              <a:spcBef>
                <a:spcPts val="1260"/>
              </a:spcBef>
              <a:buSzPct val="96428"/>
              <a:buAutoNum type="arabicPeriod" startAt="22"/>
              <a:tabLst>
                <a:tab pos="415766" algn="l"/>
              </a:tabLst>
            </a:pPr>
            <a:r>
              <a:rPr sz="2100" b="1" spc="-8" dirty="0">
                <a:solidFill>
                  <a:srgbClr val="001F5F"/>
                </a:solidFill>
                <a:latin typeface="Microsoft YaHei"/>
                <a:cs typeface="Microsoft YaHei"/>
              </a:rPr>
              <a:t>新智庫人才：</a:t>
            </a:r>
            <a:r>
              <a:rPr sz="2100" b="1" spc="-8" dirty="0">
                <a:solidFill>
                  <a:srgbClr val="C00000"/>
                </a:solidFill>
                <a:latin typeface="Microsoft YaHei"/>
                <a:cs typeface="Microsoft YaHei"/>
              </a:rPr>
              <a:t>地緣政治</a:t>
            </a:r>
            <a:r>
              <a:rPr sz="2100" b="1" spc="-4" dirty="0">
                <a:solidFill>
                  <a:srgbClr val="C00000"/>
                </a:solidFill>
                <a:latin typeface="Microsoft YaHei"/>
                <a:cs typeface="Microsoft YaHei"/>
              </a:rPr>
              <a:t>、</a:t>
            </a:r>
            <a:r>
              <a:rPr sz="2100" b="1" spc="-8" dirty="0">
                <a:solidFill>
                  <a:srgbClr val="C00000"/>
                </a:solidFill>
                <a:latin typeface="Microsoft YaHei"/>
                <a:cs typeface="Microsoft YaHei"/>
              </a:rPr>
              <a:t>ESG分析</a:t>
            </a: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、</a:t>
            </a:r>
            <a:r>
              <a:rPr sz="2100" b="1" dirty="0">
                <a:solidFill>
                  <a:srgbClr val="001F5F"/>
                </a:solidFill>
                <a:latin typeface="Microsoft YaHei"/>
                <a:cs typeface="Microsoft YaHei"/>
              </a:rPr>
              <a:t>新</a:t>
            </a: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產業</a:t>
            </a:r>
            <a:r>
              <a:rPr sz="2100" b="1" dirty="0">
                <a:solidFill>
                  <a:srgbClr val="001F5F"/>
                </a:solidFill>
                <a:latin typeface="Microsoft YaHei"/>
                <a:cs typeface="Microsoft YaHei"/>
              </a:rPr>
              <a:t>分</a:t>
            </a: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析、</a:t>
            </a:r>
            <a:r>
              <a:rPr sz="2100" b="1" dirty="0">
                <a:solidFill>
                  <a:srgbClr val="001F5F"/>
                </a:solidFill>
                <a:latin typeface="Microsoft YaHei"/>
                <a:cs typeface="Microsoft YaHei"/>
              </a:rPr>
              <a:t>國</a:t>
            </a: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際新</a:t>
            </a:r>
            <a:r>
              <a:rPr sz="2100" b="1" dirty="0">
                <a:solidFill>
                  <a:srgbClr val="001F5F"/>
                </a:solidFill>
                <a:latin typeface="Microsoft YaHei"/>
                <a:cs typeface="Microsoft YaHei"/>
              </a:rPr>
              <a:t>法</a:t>
            </a:r>
            <a:r>
              <a:rPr sz="2100" b="1" spc="-11" dirty="0">
                <a:solidFill>
                  <a:srgbClr val="001F5F"/>
                </a:solidFill>
                <a:latin typeface="Microsoft YaHei"/>
                <a:cs typeface="Microsoft YaHei"/>
              </a:rPr>
              <a:t>、</a:t>
            </a: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ESG</a:t>
            </a:r>
            <a:endParaRPr sz="2100">
              <a:latin typeface="Microsoft YaHei"/>
              <a:cs typeface="Microsoft YaHei"/>
            </a:endParaRPr>
          </a:p>
          <a:p>
            <a:pPr marL="9525">
              <a:spcBef>
                <a:spcPts val="1264"/>
              </a:spcBef>
            </a:pP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新法</a:t>
            </a:r>
            <a:r>
              <a:rPr sz="2100" b="1" spc="-8" dirty="0">
                <a:solidFill>
                  <a:srgbClr val="001F5F"/>
                </a:solidFill>
                <a:latin typeface="Microsoft YaHei"/>
                <a:cs typeface="Microsoft YaHei"/>
              </a:rPr>
              <a:t>……</a:t>
            </a:r>
            <a:endParaRPr sz="2100">
              <a:latin typeface="Microsoft YaHei"/>
              <a:cs typeface="Microsoft YaHei"/>
            </a:endParaRPr>
          </a:p>
          <a:p>
            <a:pPr marL="9525" marR="3810">
              <a:lnSpc>
                <a:spcPts val="3780"/>
              </a:lnSpc>
              <a:spcBef>
                <a:spcPts val="188"/>
              </a:spcBef>
              <a:buSzPct val="96428"/>
              <a:buAutoNum type="arabicPeriod" startAt="26"/>
              <a:tabLst>
                <a:tab pos="415290" algn="l"/>
              </a:tabLst>
            </a:pP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新語言人才：在</a:t>
            </a:r>
            <a:r>
              <a:rPr sz="2100" b="1" spc="-8" dirty="0">
                <a:solidFill>
                  <a:srgbClr val="001F5F"/>
                </a:solidFill>
                <a:latin typeface="Microsoft YaHei"/>
                <a:cs typeface="Microsoft YaHei"/>
              </a:rPr>
              <a:t>AI</a:t>
            </a: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可能取代外語人才下，</a:t>
            </a:r>
            <a:r>
              <a:rPr sz="2100" b="1" spc="4" dirty="0">
                <a:solidFill>
                  <a:srgbClr val="001F5F"/>
                </a:solidFill>
                <a:latin typeface="Microsoft YaHei"/>
                <a:cs typeface="Microsoft YaHei"/>
              </a:rPr>
              <a:t>語</a:t>
            </a: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言人</a:t>
            </a:r>
            <a:r>
              <a:rPr sz="2100" b="1" spc="4" dirty="0">
                <a:solidFill>
                  <a:srgbClr val="001F5F"/>
                </a:solidFill>
                <a:latin typeface="Microsoft YaHei"/>
                <a:cs typeface="Microsoft YaHei"/>
              </a:rPr>
              <a:t>才</a:t>
            </a: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如何</a:t>
            </a:r>
            <a:r>
              <a:rPr sz="2100" b="1" spc="-23" dirty="0">
                <a:solidFill>
                  <a:srgbClr val="001F5F"/>
                </a:solidFill>
                <a:latin typeface="Microsoft YaHei"/>
                <a:cs typeface="Microsoft YaHei"/>
              </a:rPr>
              <a:t>和</a:t>
            </a:r>
            <a:r>
              <a:rPr sz="2100" b="1" spc="-8" dirty="0">
                <a:solidFill>
                  <a:srgbClr val="001F5F"/>
                </a:solidFill>
                <a:latin typeface="Microsoft YaHei"/>
                <a:cs typeface="Microsoft YaHei"/>
              </a:rPr>
              <a:t>A</a:t>
            </a:r>
            <a:r>
              <a:rPr sz="2100" b="1" spc="4" dirty="0">
                <a:solidFill>
                  <a:srgbClr val="001F5F"/>
                </a:solidFill>
                <a:latin typeface="Microsoft YaHei"/>
                <a:cs typeface="Microsoft YaHei"/>
              </a:rPr>
              <a:t>I</a:t>
            </a: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和平共 處，甚至補</a:t>
            </a:r>
            <a:r>
              <a:rPr sz="2100" b="1" spc="-8" dirty="0">
                <a:solidFill>
                  <a:srgbClr val="001F5F"/>
                </a:solidFill>
                <a:latin typeface="Microsoft YaHei"/>
                <a:cs typeface="Microsoft YaHei"/>
              </a:rPr>
              <a:t>AI</a:t>
            </a: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之不足</a:t>
            </a:r>
            <a:endParaRPr sz="2100">
              <a:latin typeface="Microsoft YaHei"/>
              <a:cs typeface="Microsoft YaHei"/>
            </a:endParaRPr>
          </a:p>
        </p:txBody>
      </p:sp>
    </p:spTree>
    <p:extLst>
      <p:ext uri="{BB962C8B-B14F-4D97-AF65-F5344CB8AC3E}">
        <p14:creationId xmlns:p14="http://schemas.microsoft.com/office/powerpoint/2010/main" val="54003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9055" y="73430"/>
            <a:ext cx="4472464" cy="530273"/>
          </a:xfrm>
          <a:prstGeom prst="rect">
            <a:avLst/>
          </a:prstGeom>
        </p:spPr>
        <p:txBody>
          <a:bodyPr spcFirstLastPara="1" vert="horz" wrap="square" lIns="0" tIns="9525" rIns="0" bIns="0" rtlCol="0" anchor="ctr" anchorCtr="0">
            <a:spAutoFit/>
          </a:bodyPr>
          <a:lstStyle/>
          <a:p>
            <a:pPr marL="9525">
              <a:spcBef>
                <a:spcPts val="75"/>
              </a:spcBef>
            </a:pPr>
            <a:r>
              <a:rPr sz="3300" b="1" dirty="0">
                <a:solidFill>
                  <a:srgbClr val="001F5F"/>
                </a:solidFill>
                <a:latin typeface="Microsoft YaHei"/>
                <a:cs typeface="Microsoft YaHei"/>
              </a:rPr>
              <a:t>類別</a:t>
            </a:r>
            <a:r>
              <a:rPr sz="33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7</a:t>
            </a:r>
            <a:r>
              <a:rPr sz="3300" b="1" dirty="0">
                <a:solidFill>
                  <a:srgbClr val="001F5F"/>
                </a:solidFill>
                <a:latin typeface="Microsoft YaHei"/>
                <a:cs typeface="Microsoft YaHei"/>
              </a:rPr>
              <a:t>：迭代轉型產業類</a:t>
            </a:r>
            <a:endParaRPr sz="3300">
              <a:latin typeface="Microsoft YaHei"/>
              <a:cs typeface="Microsoft YaHe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18516" y="947551"/>
            <a:ext cx="8328184" cy="3225402"/>
          </a:xfrm>
          <a:prstGeom prst="rect">
            <a:avLst/>
          </a:prstGeom>
        </p:spPr>
        <p:txBody>
          <a:bodyPr vert="horz" wrap="square" lIns="0" tIns="169069" rIns="0" bIns="0" rtlCol="0">
            <a:spAutoFit/>
          </a:bodyPr>
          <a:lstStyle/>
          <a:p>
            <a:pPr marL="415290" indent="-405765">
              <a:spcBef>
                <a:spcPts val="1331"/>
              </a:spcBef>
              <a:buSzPct val="96428"/>
              <a:buAutoNum type="arabicPeriod" startAt="27"/>
              <a:tabLst>
                <a:tab pos="415290" algn="l"/>
              </a:tabLst>
            </a:pP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新教育人才：</a:t>
            </a:r>
            <a:endParaRPr sz="2100">
              <a:latin typeface="Microsoft YaHei"/>
              <a:cs typeface="Microsoft YaHei"/>
            </a:endParaRPr>
          </a:p>
          <a:p>
            <a:pPr marL="9525">
              <a:spcBef>
                <a:spcPts val="1260"/>
              </a:spcBef>
            </a:pPr>
            <a:r>
              <a:rPr sz="2100" b="1" spc="-8" dirty="0">
                <a:solidFill>
                  <a:srgbClr val="001F5F"/>
                </a:solidFill>
                <a:latin typeface="Microsoft YaHei"/>
                <a:cs typeface="Microsoft YaHei"/>
              </a:rPr>
              <a:t>在AI可能取代教育人才下，如何運用</a:t>
            </a:r>
            <a:r>
              <a:rPr sz="2100" b="1" dirty="0">
                <a:solidFill>
                  <a:srgbClr val="001F5F"/>
                </a:solidFill>
                <a:latin typeface="Microsoft YaHei"/>
                <a:cs typeface="Microsoft YaHei"/>
              </a:rPr>
              <a:t>人</a:t>
            </a:r>
            <a:r>
              <a:rPr sz="2100" b="1" spc="-8" dirty="0">
                <a:solidFill>
                  <a:srgbClr val="001F5F"/>
                </a:solidFill>
                <a:latin typeface="Microsoft YaHei"/>
                <a:cs typeface="Microsoft YaHei"/>
              </a:rPr>
              <a:t>性優</a:t>
            </a:r>
            <a:r>
              <a:rPr sz="2100" b="1" dirty="0">
                <a:solidFill>
                  <a:srgbClr val="001F5F"/>
                </a:solidFill>
                <a:latin typeface="Microsoft YaHei"/>
                <a:cs typeface="Microsoft YaHei"/>
              </a:rPr>
              <a:t>勢</a:t>
            </a:r>
            <a:r>
              <a:rPr sz="2100" b="1" spc="-8" dirty="0">
                <a:solidFill>
                  <a:srgbClr val="001F5F"/>
                </a:solidFill>
                <a:latin typeface="Microsoft YaHei"/>
                <a:cs typeface="Microsoft YaHei"/>
              </a:rPr>
              <a:t>，</a:t>
            </a:r>
            <a:r>
              <a:rPr sz="2100" b="1" spc="4" dirty="0">
                <a:solidFill>
                  <a:srgbClr val="001F5F"/>
                </a:solidFill>
                <a:latin typeface="Microsoft YaHei"/>
                <a:cs typeface="Microsoft YaHei"/>
              </a:rPr>
              <a:t>與</a:t>
            </a: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AI和平</a:t>
            </a:r>
            <a:r>
              <a:rPr sz="2100" b="1" dirty="0">
                <a:solidFill>
                  <a:srgbClr val="001F5F"/>
                </a:solidFill>
                <a:latin typeface="Microsoft YaHei"/>
                <a:cs typeface="Microsoft YaHei"/>
              </a:rPr>
              <a:t>共</a:t>
            </a: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處，</a:t>
            </a:r>
            <a:r>
              <a:rPr sz="2100" b="1" dirty="0">
                <a:solidFill>
                  <a:srgbClr val="001F5F"/>
                </a:solidFill>
                <a:latin typeface="Microsoft YaHei"/>
                <a:cs typeface="Microsoft YaHei"/>
              </a:rPr>
              <a:t>甚</a:t>
            </a: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至補</a:t>
            </a:r>
            <a:endParaRPr sz="2100">
              <a:latin typeface="Microsoft YaHei"/>
              <a:cs typeface="Microsoft YaHei"/>
            </a:endParaRPr>
          </a:p>
          <a:p>
            <a:pPr marL="9525">
              <a:spcBef>
                <a:spcPts val="1260"/>
              </a:spcBef>
            </a:pPr>
            <a:r>
              <a:rPr sz="2100" b="1" spc="-8" dirty="0">
                <a:solidFill>
                  <a:srgbClr val="001F5F"/>
                </a:solidFill>
                <a:latin typeface="Microsoft YaHei"/>
                <a:cs typeface="Microsoft YaHei"/>
              </a:rPr>
              <a:t>AI</a:t>
            </a: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之不足</a:t>
            </a:r>
            <a:endParaRPr sz="2100">
              <a:latin typeface="Microsoft YaHei"/>
              <a:cs typeface="Microsoft YaHei"/>
            </a:endParaRPr>
          </a:p>
          <a:p>
            <a:pPr>
              <a:spcBef>
                <a:spcPts val="68"/>
              </a:spcBef>
            </a:pPr>
            <a:endParaRPr sz="2700">
              <a:latin typeface="Microsoft YaHei"/>
              <a:cs typeface="Microsoft YaHei"/>
            </a:endParaRPr>
          </a:p>
          <a:p>
            <a:pPr marL="415290" indent="-405765">
              <a:buSzPct val="96428"/>
              <a:buAutoNum type="arabicPeriod" startAt="28"/>
              <a:tabLst>
                <a:tab pos="415290" algn="l"/>
              </a:tabLst>
            </a:pP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新醫療人才：</a:t>
            </a:r>
            <a:endParaRPr sz="2100">
              <a:latin typeface="Microsoft YaHei"/>
              <a:cs typeface="Microsoft YaHei"/>
            </a:endParaRPr>
          </a:p>
          <a:p>
            <a:pPr marL="9525" marR="29528">
              <a:lnSpc>
                <a:spcPts val="3780"/>
              </a:lnSpc>
              <a:spcBef>
                <a:spcPts val="188"/>
              </a:spcBef>
            </a:pP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在人類老化，醫療需求大增，</a:t>
            </a:r>
            <a:r>
              <a:rPr sz="2100" b="1" dirty="0">
                <a:solidFill>
                  <a:srgbClr val="001F5F"/>
                </a:solidFill>
                <a:latin typeface="Microsoft YaHei"/>
                <a:cs typeface="Microsoft YaHei"/>
              </a:rPr>
              <a:t>但</a:t>
            </a:r>
            <a:r>
              <a:rPr sz="2100" b="1" spc="-8" dirty="0">
                <a:solidFill>
                  <a:srgbClr val="001F5F"/>
                </a:solidFill>
                <a:latin typeface="Microsoft YaHei"/>
                <a:cs typeface="Microsoft YaHei"/>
              </a:rPr>
              <a:t>AI</a:t>
            </a: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及</a:t>
            </a:r>
            <a:r>
              <a:rPr sz="2100" b="1" dirty="0">
                <a:solidFill>
                  <a:srgbClr val="001F5F"/>
                </a:solidFill>
                <a:latin typeface="Microsoft YaHei"/>
                <a:cs typeface="Microsoft YaHei"/>
              </a:rPr>
              <a:t>機</a:t>
            </a: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器人</a:t>
            </a:r>
            <a:r>
              <a:rPr sz="2100" b="1" dirty="0">
                <a:solidFill>
                  <a:srgbClr val="001F5F"/>
                </a:solidFill>
                <a:latin typeface="Microsoft YaHei"/>
                <a:cs typeface="Microsoft YaHei"/>
              </a:rPr>
              <a:t>取</a:t>
            </a: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代部</a:t>
            </a:r>
            <a:r>
              <a:rPr sz="2100" b="1" dirty="0">
                <a:solidFill>
                  <a:srgbClr val="001F5F"/>
                </a:solidFill>
                <a:latin typeface="Microsoft YaHei"/>
                <a:cs typeface="Microsoft YaHei"/>
              </a:rPr>
              <a:t>分</a:t>
            </a: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醫療</a:t>
            </a:r>
            <a:r>
              <a:rPr sz="2100" b="1" dirty="0">
                <a:solidFill>
                  <a:srgbClr val="001F5F"/>
                </a:solidFill>
                <a:latin typeface="Microsoft YaHei"/>
                <a:cs typeface="Microsoft YaHei"/>
              </a:rPr>
              <a:t>程</a:t>
            </a: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序下</a:t>
            </a:r>
            <a:r>
              <a:rPr sz="2100" b="1" dirty="0">
                <a:solidFill>
                  <a:srgbClr val="001F5F"/>
                </a:solidFill>
                <a:latin typeface="Microsoft YaHei"/>
                <a:cs typeface="Microsoft YaHei"/>
              </a:rPr>
              <a:t>，</a:t>
            </a: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如何 運用人性優勢，與</a:t>
            </a:r>
            <a:r>
              <a:rPr sz="2100" b="1" spc="-8" dirty="0">
                <a:solidFill>
                  <a:srgbClr val="001F5F"/>
                </a:solidFill>
                <a:latin typeface="Microsoft YaHei"/>
                <a:cs typeface="Microsoft YaHei"/>
              </a:rPr>
              <a:t>AI</a:t>
            </a: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和平共處，甚至</a:t>
            </a:r>
            <a:r>
              <a:rPr sz="2100" b="1" spc="-15" dirty="0">
                <a:solidFill>
                  <a:srgbClr val="001F5F"/>
                </a:solidFill>
                <a:latin typeface="Microsoft YaHei"/>
                <a:cs typeface="Microsoft YaHei"/>
              </a:rPr>
              <a:t>補</a:t>
            </a: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AI之</a:t>
            </a:r>
            <a:r>
              <a:rPr sz="2100" b="1" dirty="0">
                <a:solidFill>
                  <a:srgbClr val="001F5F"/>
                </a:solidFill>
                <a:latin typeface="Microsoft YaHei"/>
                <a:cs typeface="Microsoft YaHei"/>
              </a:rPr>
              <a:t>不</a:t>
            </a: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足</a:t>
            </a:r>
            <a:endParaRPr sz="2100">
              <a:latin typeface="Microsoft YaHei"/>
              <a:cs typeface="Microsoft YaHei"/>
            </a:endParaRPr>
          </a:p>
        </p:txBody>
      </p:sp>
    </p:spTree>
    <p:extLst>
      <p:ext uri="{BB962C8B-B14F-4D97-AF65-F5344CB8AC3E}">
        <p14:creationId xmlns:p14="http://schemas.microsoft.com/office/powerpoint/2010/main" val="75951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" y="0"/>
            <a:ext cx="9143999" cy="5143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29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91201" y="1840371"/>
            <a:ext cx="5162550" cy="1407437"/>
          </a:xfrm>
          <a:prstGeom prst="rect">
            <a:avLst/>
          </a:prstGeom>
        </p:spPr>
        <p:txBody>
          <a:bodyPr spcFirstLastPara="1" vert="horz" wrap="square" lIns="0" tIns="9525" rIns="0" bIns="0" rtlCol="0" anchor="ctr" anchorCtr="0">
            <a:spAutoFit/>
          </a:bodyPr>
          <a:lstStyle/>
          <a:p>
            <a:pPr>
              <a:spcBef>
                <a:spcPts val="75"/>
              </a:spcBef>
            </a:pPr>
            <a:r>
              <a:rPr sz="45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台灣未來最被需要的</a:t>
            </a:r>
            <a:endParaRPr sz="4500">
              <a:latin typeface="Microsoft YaHei"/>
              <a:cs typeface="Microsoft YaHei"/>
            </a:endParaRPr>
          </a:p>
          <a:p>
            <a:pPr>
              <a:spcBef>
                <a:spcPts val="11"/>
              </a:spcBef>
            </a:pPr>
            <a:r>
              <a:rPr sz="45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28</a:t>
            </a:r>
            <a:r>
              <a:rPr sz="4500" b="1" dirty="0">
                <a:solidFill>
                  <a:srgbClr val="001F5F"/>
                </a:solidFill>
                <a:latin typeface="Microsoft YaHei"/>
                <a:cs typeface="Microsoft YaHei"/>
              </a:rPr>
              <a:t>種人才</a:t>
            </a:r>
            <a:endParaRPr sz="4500">
              <a:latin typeface="Microsoft YaHei"/>
              <a:cs typeface="Microsoft YaHei"/>
            </a:endParaRPr>
          </a:p>
        </p:txBody>
      </p:sp>
    </p:spTree>
    <p:extLst>
      <p:ext uri="{BB962C8B-B14F-4D97-AF65-F5344CB8AC3E}">
        <p14:creationId xmlns:p14="http://schemas.microsoft.com/office/powerpoint/2010/main" val="390068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5752" y="65238"/>
            <a:ext cx="3633788" cy="530273"/>
          </a:xfrm>
          <a:prstGeom prst="rect">
            <a:avLst/>
          </a:prstGeom>
        </p:spPr>
        <p:txBody>
          <a:bodyPr spcFirstLastPara="1" vert="horz" wrap="square" lIns="0" tIns="9525" rIns="0" bIns="0" rtlCol="0" anchor="ctr" anchorCtr="0">
            <a:spAutoFit/>
          </a:bodyPr>
          <a:lstStyle/>
          <a:p>
            <a:pPr marL="9525">
              <a:spcBef>
                <a:spcPts val="75"/>
              </a:spcBef>
            </a:pPr>
            <a:r>
              <a:rPr sz="3300" b="1" dirty="0">
                <a:solidFill>
                  <a:srgbClr val="001F5F"/>
                </a:solidFill>
                <a:latin typeface="Microsoft YaHei"/>
                <a:cs typeface="Microsoft YaHei"/>
              </a:rPr>
              <a:t>類別</a:t>
            </a:r>
            <a:r>
              <a:rPr sz="33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1</a:t>
            </a:r>
            <a:r>
              <a:rPr sz="3300" b="1" dirty="0">
                <a:solidFill>
                  <a:srgbClr val="001F5F"/>
                </a:solidFill>
                <a:latin typeface="Microsoft YaHei"/>
                <a:cs typeface="Microsoft YaHei"/>
              </a:rPr>
              <a:t>：智慧生活類</a:t>
            </a:r>
            <a:endParaRPr sz="3300" dirty="0">
              <a:latin typeface="Microsoft YaHei"/>
              <a:cs typeface="Microsoft YaHe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5753" y="771129"/>
            <a:ext cx="8625840" cy="438004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marR="3810">
              <a:lnSpc>
                <a:spcPct val="150100"/>
              </a:lnSpc>
              <a:spcBef>
                <a:spcPts val="75"/>
              </a:spcBef>
              <a:buSzPct val="96428"/>
              <a:buAutoNum type="arabicPeriod"/>
              <a:tabLst>
                <a:tab pos="250984" algn="l"/>
              </a:tabLst>
            </a:pPr>
            <a:r>
              <a:rPr sz="2100" b="1" spc="-8" dirty="0">
                <a:solidFill>
                  <a:srgbClr val="001F5F"/>
                </a:solidFill>
                <a:latin typeface="Microsoft YaHei"/>
                <a:cs typeface="Microsoft YaHei"/>
              </a:rPr>
              <a:t>數位賦權人才</a:t>
            </a: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：</a:t>
            </a:r>
            <a:r>
              <a:rPr sz="2100" b="1" spc="-8" dirty="0">
                <a:solidFill>
                  <a:srgbClr val="C00000"/>
                </a:solidFill>
                <a:latin typeface="Microsoft YaHei"/>
                <a:cs typeface="Microsoft YaHei"/>
              </a:rPr>
              <a:t>大數據</a:t>
            </a:r>
            <a:r>
              <a:rPr sz="2100" b="1" spc="-8" dirty="0">
                <a:solidFill>
                  <a:srgbClr val="001F5F"/>
                </a:solidFill>
                <a:latin typeface="Microsoft YaHei"/>
                <a:cs typeface="Microsoft YaHei"/>
              </a:rPr>
              <a:t>運用及平台建置、</a:t>
            </a:r>
            <a:r>
              <a:rPr sz="2100" b="1" spc="-4" dirty="0">
                <a:solidFill>
                  <a:srgbClr val="C00000"/>
                </a:solidFill>
                <a:latin typeface="Microsoft YaHei"/>
                <a:cs typeface="Microsoft YaHei"/>
              </a:rPr>
              <a:t>AI</a:t>
            </a:r>
            <a:r>
              <a:rPr sz="2100" b="1" spc="45" dirty="0">
                <a:solidFill>
                  <a:srgbClr val="C00000"/>
                </a:solidFill>
                <a:latin typeface="Microsoft YaHei"/>
                <a:cs typeface="Microsoft YaHei"/>
              </a:rPr>
              <a:t> </a:t>
            </a:r>
            <a:r>
              <a:rPr sz="2100" b="1" spc="-8" dirty="0">
                <a:solidFill>
                  <a:srgbClr val="C00000"/>
                </a:solidFill>
                <a:latin typeface="Microsoft YaHei"/>
                <a:cs typeface="Microsoft YaHei"/>
              </a:rPr>
              <a:t>與人腦協</a:t>
            </a:r>
            <a:r>
              <a:rPr sz="2100" b="1" spc="-4" dirty="0">
                <a:solidFill>
                  <a:srgbClr val="C00000"/>
                </a:solidFill>
                <a:latin typeface="Microsoft YaHei"/>
                <a:cs typeface="Microsoft YaHei"/>
              </a:rPr>
              <a:t>作</a:t>
            </a:r>
            <a:r>
              <a:rPr sz="2100" b="1" spc="-8" dirty="0">
                <a:solidFill>
                  <a:srgbClr val="001F5F"/>
                </a:solidFill>
                <a:latin typeface="Microsoft YaHei"/>
                <a:cs typeface="Microsoft YaHei"/>
              </a:rPr>
              <a:t>技術、數據優化 </a:t>
            </a: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各種決策</a:t>
            </a:r>
            <a:endParaRPr sz="2100" dirty="0">
              <a:latin typeface="Microsoft YaHei"/>
              <a:cs typeface="Microsoft YaHei"/>
            </a:endParaRPr>
          </a:p>
          <a:p>
            <a:pPr marL="9525" marR="109061">
              <a:lnSpc>
                <a:spcPts val="3780"/>
              </a:lnSpc>
              <a:spcBef>
                <a:spcPts val="338"/>
              </a:spcBef>
              <a:buSzPct val="96428"/>
              <a:buAutoNum type="arabicPeriod"/>
              <a:tabLst>
                <a:tab pos="250984" algn="l"/>
              </a:tabLst>
            </a:pPr>
            <a:r>
              <a:rPr sz="2100" b="1" spc="-8" dirty="0">
                <a:solidFill>
                  <a:srgbClr val="001F5F"/>
                </a:solidFill>
                <a:latin typeface="Microsoft YaHei"/>
                <a:cs typeface="Microsoft YaHei"/>
              </a:rPr>
              <a:t>網宇世界人才：真實與虛擬世界體驗無</a:t>
            </a:r>
            <a:r>
              <a:rPr sz="2100" b="1" dirty="0">
                <a:solidFill>
                  <a:srgbClr val="001F5F"/>
                </a:solidFill>
                <a:latin typeface="Microsoft YaHei"/>
                <a:cs typeface="Microsoft YaHei"/>
              </a:rPr>
              <a:t>縫</a:t>
            </a:r>
            <a:r>
              <a:rPr sz="2100" b="1" spc="-8" dirty="0">
                <a:solidFill>
                  <a:srgbClr val="001F5F"/>
                </a:solidFill>
                <a:latin typeface="Microsoft YaHei"/>
                <a:cs typeface="Microsoft YaHei"/>
              </a:rPr>
              <a:t>接軌</a:t>
            </a:r>
            <a:r>
              <a:rPr sz="2100" b="1" dirty="0">
                <a:solidFill>
                  <a:srgbClr val="001F5F"/>
                </a:solidFill>
                <a:latin typeface="Microsoft YaHei"/>
                <a:cs typeface="Microsoft YaHei"/>
              </a:rPr>
              <a:t>，</a:t>
            </a:r>
            <a:r>
              <a:rPr sz="2100" b="1" spc="-8" dirty="0">
                <a:solidFill>
                  <a:srgbClr val="001F5F"/>
                </a:solidFill>
                <a:latin typeface="Microsoft YaHei"/>
                <a:cs typeface="Microsoft YaHei"/>
              </a:rPr>
              <a:t>滿足</a:t>
            </a:r>
            <a:r>
              <a:rPr sz="2100" b="1" dirty="0">
                <a:solidFill>
                  <a:srgbClr val="001F5F"/>
                </a:solidFill>
                <a:latin typeface="Microsoft YaHei"/>
                <a:cs typeface="Microsoft YaHei"/>
              </a:rPr>
              <a:t>個</a:t>
            </a:r>
            <a:r>
              <a:rPr sz="2100" b="1" spc="-8" dirty="0">
                <a:solidFill>
                  <a:srgbClr val="001F5F"/>
                </a:solidFill>
                <a:latin typeface="Microsoft YaHei"/>
                <a:cs typeface="Microsoft YaHei"/>
              </a:rPr>
              <a:t>性化</a:t>
            </a:r>
            <a:r>
              <a:rPr sz="2100" b="1" dirty="0">
                <a:solidFill>
                  <a:srgbClr val="001F5F"/>
                </a:solidFill>
                <a:latin typeface="Microsoft YaHei"/>
                <a:cs typeface="Microsoft YaHei"/>
              </a:rPr>
              <a:t>與</a:t>
            </a:r>
            <a:r>
              <a:rPr sz="2100" b="1" spc="-8" dirty="0">
                <a:solidFill>
                  <a:srgbClr val="001F5F"/>
                </a:solidFill>
                <a:latin typeface="Microsoft YaHei"/>
                <a:cs typeface="Microsoft YaHei"/>
              </a:rPr>
              <a:t>適應</a:t>
            </a:r>
            <a:r>
              <a:rPr sz="2100" b="1" dirty="0">
                <a:solidFill>
                  <a:srgbClr val="001F5F"/>
                </a:solidFill>
                <a:latin typeface="Microsoft YaHei"/>
                <a:cs typeface="Microsoft YaHei"/>
              </a:rPr>
              <a:t>性</a:t>
            </a: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需 求，</a:t>
            </a:r>
            <a:r>
              <a:rPr sz="2100" b="1" spc="-4" dirty="0">
                <a:solidFill>
                  <a:srgbClr val="C00000"/>
                </a:solidFill>
                <a:latin typeface="Microsoft YaHei"/>
                <a:cs typeface="Microsoft YaHei"/>
              </a:rPr>
              <a:t>元宇宙與多媒</a:t>
            </a:r>
            <a:r>
              <a:rPr sz="2100" b="1" spc="-15" dirty="0">
                <a:solidFill>
                  <a:srgbClr val="C00000"/>
                </a:solidFill>
                <a:latin typeface="Microsoft YaHei"/>
                <a:cs typeface="Microsoft YaHei"/>
              </a:rPr>
              <a:t>體</a:t>
            </a: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整合技術</a:t>
            </a:r>
            <a:endParaRPr sz="2100" dirty="0">
              <a:latin typeface="Microsoft YaHei"/>
              <a:cs typeface="Microsoft YaHei"/>
            </a:endParaRPr>
          </a:p>
          <a:p>
            <a:pPr marL="9525" marR="107156">
              <a:lnSpc>
                <a:spcPts val="3780"/>
              </a:lnSpc>
              <a:buSzPct val="96428"/>
              <a:buAutoNum type="arabicPeriod"/>
              <a:tabLst>
                <a:tab pos="250984" algn="l"/>
              </a:tabLst>
            </a:pP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自駕革命人才：</a:t>
            </a:r>
            <a:r>
              <a:rPr sz="2100" b="1" spc="-4" dirty="0">
                <a:solidFill>
                  <a:srgbClr val="C00000"/>
                </a:solidFill>
                <a:latin typeface="Microsoft YaHei"/>
                <a:cs typeface="Microsoft YaHei"/>
              </a:rPr>
              <a:t>自駕與車聯網</a:t>
            </a: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設計與技</a:t>
            </a:r>
            <a:r>
              <a:rPr sz="2100" b="1" dirty="0">
                <a:solidFill>
                  <a:srgbClr val="001F5F"/>
                </a:solidFill>
                <a:latin typeface="Microsoft YaHei"/>
                <a:cs typeface="Microsoft YaHei"/>
              </a:rPr>
              <a:t>術，</a:t>
            </a:r>
            <a:r>
              <a:rPr sz="2100" b="1" spc="-4" dirty="0">
                <a:solidFill>
                  <a:srgbClr val="C00000"/>
                </a:solidFill>
                <a:latin typeface="Microsoft YaHei"/>
                <a:cs typeface="Microsoft YaHei"/>
              </a:rPr>
              <a:t>後</a:t>
            </a:r>
            <a:r>
              <a:rPr sz="2100" b="1" dirty="0">
                <a:solidFill>
                  <a:srgbClr val="C00000"/>
                </a:solidFill>
                <a:latin typeface="Microsoft YaHei"/>
                <a:cs typeface="Microsoft YaHei"/>
              </a:rPr>
              <a:t>移</a:t>
            </a:r>
            <a:r>
              <a:rPr sz="2100" b="1" spc="-4" dirty="0">
                <a:solidFill>
                  <a:srgbClr val="C00000"/>
                </a:solidFill>
                <a:latin typeface="Microsoft YaHei"/>
                <a:cs typeface="Microsoft YaHei"/>
              </a:rPr>
              <a:t>動革</a:t>
            </a:r>
            <a:r>
              <a:rPr sz="2100" b="1" dirty="0">
                <a:solidFill>
                  <a:srgbClr val="C00000"/>
                </a:solidFill>
                <a:latin typeface="Microsoft YaHei"/>
                <a:cs typeface="Microsoft YaHei"/>
              </a:rPr>
              <a:t>命</a:t>
            </a:r>
            <a:r>
              <a:rPr sz="2100" b="1" spc="-4" dirty="0">
                <a:solidFill>
                  <a:srgbClr val="C00000"/>
                </a:solidFill>
                <a:latin typeface="Microsoft YaHei"/>
                <a:cs typeface="Microsoft YaHei"/>
              </a:rPr>
              <a:t>時</a:t>
            </a:r>
            <a:r>
              <a:rPr sz="2100" b="1" spc="4" dirty="0">
                <a:solidFill>
                  <a:srgbClr val="C00000"/>
                </a:solidFill>
                <a:latin typeface="Microsoft YaHei"/>
                <a:cs typeface="Microsoft YaHei"/>
              </a:rPr>
              <a:t>代</a:t>
            </a:r>
            <a:r>
              <a:rPr sz="2100" b="1" dirty="0">
                <a:solidFill>
                  <a:srgbClr val="001F5F"/>
                </a:solidFill>
                <a:latin typeface="Microsoft YaHei"/>
                <a:cs typeface="Microsoft YaHei"/>
              </a:rPr>
              <a:t>的</a:t>
            </a: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交通</a:t>
            </a:r>
            <a:r>
              <a:rPr sz="2100" b="1" dirty="0">
                <a:solidFill>
                  <a:srgbClr val="001F5F"/>
                </a:solidFill>
                <a:latin typeface="Microsoft YaHei"/>
                <a:cs typeface="Microsoft YaHei"/>
              </a:rPr>
              <a:t>運</a:t>
            </a: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輸 </a:t>
            </a:r>
            <a:r>
              <a:rPr sz="2100" b="1" spc="-8" dirty="0">
                <a:solidFill>
                  <a:srgbClr val="001F5F"/>
                </a:solidFill>
                <a:latin typeface="Microsoft YaHei"/>
                <a:cs typeface="Microsoft YaHei"/>
              </a:rPr>
              <a:t>及物流設計、機器人與虛擬場域形</a:t>
            </a:r>
            <a:r>
              <a:rPr sz="2100" b="1" dirty="0">
                <a:solidFill>
                  <a:srgbClr val="001F5F"/>
                </a:solidFill>
                <a:latin typeface="Microsoft YaHei"/>
                <a:cs typeface="Microsoft YaHei"/>
              </a:rPr>
              <a:t>塑</a:t>
            </a:r>
            <a:r>
              <a:rPr sz="2100" b="1" spc="-8" dirty="0">
                <a:solidFill>
                  <a:srgbClr val="001F5F"/>
                </a:solidFill>
                <a:latin typeface="Microsoft YaHei"/>
                <a:cs typeface="Microsoft YaHei"/>
              </a:rPr>
              <a:t>新工</a:t>
            </a:r>
            <a:r>
              <a:rPr sz="2100" b="1" dirty="0">
                <a:solidFill>
                  <a:srgbClr val="001F5F"/>
                </a:solidFill>
                <a:latin typeface="Microsoft YaHei"/>
                <a:cs typeface="Microsoft YaHei"/>
              </a:rPr>
              <a:t>作</a:t>
            </a:r>
            <a:r>
              <a:rPr sz="2100" b="1" spc="-8" dirty="0">
                <a:solidFill>
                  <a:srgbClr val="001F5F"/>
                </a:solidFill>
                <a:latin typeface="Microsoft YaHei"/>
                <a:cs typeface="Microsoft YaHei"/>
              </a:rPr>
              <a:t>模式</a:t>
            </a:r>
            <a:endParaRPr sz="2100" dirty="0">
              <a:latin typeface="Microsoft YaHei"/>
              <a:cs typeface="Microsoft YaHei"/>
            </a:endParaRPr>
          </a:p>
          <a:p>
            <a:pPr marL="9525" marR="82867">
              <a:lnSpc>
                <a:spcPts val="3780"/>
              </a:lnSpc>
              <a:spcBef>
                <a:spcPts val="4"/>
              </a:spcBef>
              <a:buSzPct val="96428"/>
              <a:buAutoNum type="arabicPeriod"/>
              <a:tabLst>
                <a:tab pos="250984" algn="l"/>
              </a:tabLst>
            </a:pP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韌性應用人才：利用科技發展適應環境</a:t>
            </a:r>
            <a:r>
              <a:rPr sz="2100" b="1" dirty="0">
                <a:solidFill>
                  <a:srgbClr val="001F5F"/>
                </a:solidFill>
                <a:latin typeface="Microsoft YaHei"/>
                <a:cs typeface="Microsoft YaHei"/>
              </a:rPr>
              <a:t>變</a:t>
            </a: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化系</a:t>
            </a:r>
            <a:r>
              <a:rPr sz="2100" b="1" dirty="0">
                <a:solidFill>
                  <a:srgbClr val="001F5F"/>
                </a:solidFill>
                <a:latin typeface="Microsoft YaHei"/>
                <a:cs typeface="Microsoft YaHei"/>
              </a:rPr>
              <a:t>統</a:t>
            </a:r>
            <a:r>
              <a:rPr sz="2100" b="1" spc="8" dirty="0">
                <a:solidFill>
                  <a:srgbClr val="001F5F"/>
                </a:solidFill>
                <a:latin typeface="Microsoft YaHei"/>
                <a:cs typeface="Microsoft YaHei"/>
              </a:rPr>
              <a:t>及</a:t>
            </a:r>
            <a:r>
              <a:rPr sz="2100" b="1" spc="-4" dirty="0">
                <a:solidFill>
                  <a:srgbClr val="C00000"/>
                </a:solidFill>
                <a:latin typeface="Microsoft YaHei"/>
                <a:cs typeface="Microsoft YaHei"/>
              </a:rPr>
              <a:t>預</a:t>
            </a:r>
            <a:r>
              <a:rPr sz="2100" b="1" dirty="0">
                <a:solidFill>
                  <a:srgbClr val="C00000"/>
                </a:solidFill>
                <a:latin typeface="Microsoft YaHei"/>
                <a:cs typeface="Microsoft YaHei"/>
              </a:rPr>
              <a:t>警</a:t>
            </a:r>
            <a:r>
              <a:rPr sz="2100" b="1" spc="-4" dirty="0">
                <a:solidFill>
                  <a:srgbClr val="C00000"/>
                </a:solidFill>
                <a:latin typeface="Microsoft YaHei"/>
                <a:cs typeface="Microsoft YaHei"/>
              </a:rPr>
              <a:t>抗災</a:t>
            </a:r>
            <a:r>
              <a:rPr sz="2100" b="1" dirty="0">
                <a:solidFill>
                  <a:srgbClr val="C00000"/>
                </a:solidFill>
                <a:latin typeface="Microsoft YaHei"/>
                <a:cs typeface="Microsoft YaHei"/>
              </a:rPr>
              <a:t>機制</a:t>
            </a: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，</a:t>
            </a:r>
            <a:r>
              <a:rPr sz="2100" b="1" spc="4" dirty="0">
                <a:solidFill>
                  <a:srgbClr val="001F5F"/>
                </a:solidFill>
                <a:latin typeface="Microsoft YaHei"/>
                <a:cs typeface="Microsoft YaHei"/>
              </a:rPr>
              <a:t>提</a:t>
            </a: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升 </a:t>
            </a:r>
            <a:r>
              <a:rPr sz="2100" b="1" spc="-8" dirty="0">
                <a:solidFill>
                  <a:srgbClr val="001F5F"/>
                </a:solidFill>
                <a:latin typeface="Microsoft YaHei"/>
                <a:cs typeface="Microsoft YaHei"/>
              </a:rPr>
              <a:t>關鍵數位基礎設施自主性，達數位</a:t>
            </a:r>
            <a:r>
              <a:rPr sz="2100" b="1" dirty="0">
                <a:solidFill>
                  <a:srgbClr val="001F5F"/>
                </a:solidFill>
                <a:latin typeface="Microsoft YaHei"/>
                <a:cs typeface="Microsoft YaHei"/>
              </a:rPr>
              <a:t>平</a:t>
            </a:r>
            <a:r>
              <a:rPr sz="2100" b="1" spc="-8" dirty="0">
                <a:solidFill>
                  <a:srgbClr val="001F5F"/>
                </a:solidFill>
                <a:latin typeface="Microsoft YaHei"/>
                <a:cs typeface="Microsoft YaHei"/>
              </a:rPr>
              <a:t>權，</a:t>
            </a:r>
            <a:r>
              <a:rPr sz="2100" b="1" dirty="0">
                <a:solidFill>
                  <a:srgbClr val="001F5F"/>
                </a:solidFill>
                <a:latin typeface="Microsoft YaHei"/>
                <a:cs typeface="Microsoft YaHei"/>
              </a:rPr>
              <a:t>建</a:t>
            </a:r>
            <a:r>
              <a:rPr sz="2100" b="1" spc="-8" dirty="0">
                <a:solidFill>
                  <a:srgbClr val="001F5F"/>
                </a:solidFill>
                <a:latin typeface="Microsoft YaHei"/>
                <a:cs typeface="Microsoft YaHei"/>
              </a:rPr>
              <a:t>構跨</a:t>
            </a:r>
            <a:r>
              <a:rPr sz="2100" b="1" dirty="0">
                <a:solidFill>
                  <a:srgbClr val="001F5F"/>
                </a:solidFill>
                <a:latin typeface="Microsoft YaHei"/>
                <a:cs typeface="Microsoft YaHei"/>
              </a:rPr>
              <a:t>境</a:t>
            </a:r>
            <a:r>
              <a:rPr sz="2100" b="1" spc="-8" dirty="0">
                <a:solidFill>
                  <a:srgbClr val="001F5F"/>
                </a:solidFill>
                <a:latin typeface="Microsoft YaHei"/>
                <a:cs typeface="Microsoft YaHei"/>
              </a:rPr>
              <a:t>網路</a:t>
            </a:r>
            <a:r>
              <a:rPr sz="2100" b="1" dirty="0">
                <a:solidFill>
                  <a:srgbClr val="001F5F"/>
                </a:solidFill>
                <a:latin typeface="Microsoft YaHei"/>
                <a:cs typeface="Microsoft YaHei"/>
              </a:rPr>
              <a:t>安</a:t>
            </a:r>
            <a:r>
              <a:rPr sz="2100" b="1" spc="-8" dirty="0">
                <a:solidFill>
                  <a:srgbClr val="001F5F"/>
                </a:solidFill>
                <a:latin typeface="Microsoft YaHei"/>
                <a:cs typeface="Microsoft YaHei"/>
              </a:rPr>
              <a:t>全機</a:t>
            </a:r>
            <a:r>
              <a:rPr sz="2100" b="1" dirty="0">
                <a:solidFill>
                  <a:srgbClr val="001F5F"/>
                </a:solidFill>
                <a:latin typeface="Microsoft YaHei"/>
                <a:cs typeface="Microsoft YaHei"/>
              </a:rPr>
              <a:t>制</a:t>
            </a:r>
            <a:r>
              <a:rPr sz="2100" b="1" spc="-8" dirty="0">
                <a:solidFill>
                  <a:srgbClr val="001F5F"/>
                </a:solidFill>
                <a:latin typeface="Microsoft YaHei"/>
                <a:cs typeface="Microsoft YaHei"/>
              </a:rPr>
              <a:t>及認</a:t>
            </a:r>
            <a:r>
              <a:rPr sz="2100" b="1" dirty="0">
                <a:solidFill>
                  <a:srgbClr val="001F5F"/>
                </a:solidFill>
                <a:latin typeface="Microsoft YaHei"/>
                <a:cs typeface="Microsoft YaHei"/>
              </a:rPr>
              <a:t>證</a:t>
            </a: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標</a:t>
            </a:r>
            <a:endParaRPr sz="2100" dirty="0">
              <a:latin typeface="Microsoft YaHei"/>
              <a:cs typeface="Microsoft YaHei"/>
            </a:endParaRPr>
          </a:p>
          <a:p>
            <a:pPr marL="9525">
              <a:spcBef>
                <a:spcPts val="926"/>
              </a:spcBef>
            </a:pP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準，</a:t>
            </a:r>
            <a:r>
              <a:rPr sz="2100" b="1" spc="-4" dirty="0">
                <a:solidFill>
                  <a:srgbClr val="C00000"/>
                </a:solidFill>
                <a:latin typeface="Microsoft YaHei"/>
                <a:cs typeface="Microsoft YaHei"/>
              </a:rPr>
              <a:t>資安人才</a:t>
            </a:r>
            <a:endParaRPr sz="2100" dirty="0">
              <a:latin typeface="Microsoft YaHei"/>
              <a:cs typeface="Microsoft YaHei"/>
            </a:endParaRPr>
          </a:p>
        </p:txBody>
      </p:sp>
    </p:spTree>
    <p:extLst>
      <p:ext uri="{BB962C8B-B14F-4D97-AF65-F5344CB8AC3E}">
        <p14:creationId xmlns:p14="http://schemas.microsoft.com/office/powerpoint/2010/main" val="380121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5752" y="65238"/>
            <a:ext cx="3633788" cy="530273"/>
          </a:xfrm>
          <a:prstGeom prst="rect">
            <a:avLst/>
          </a:prstGeom>
        </p:spPr>
        <p:txBody>
          <a:bodyPr spcFirstLastPara="1" vert="horz" wrap="square" lIns="0" tIns="9525" rIns="0" bIns="0" rtlCol="0" anchor="ctr" anchorCtr="0">
            <a:spAutoFit/>
          </a:bodyPr>
          <a:lstStyle/>
          <a:p>
            <a:pPr marL="9525">
              <a:spcBef>
                <a:spcPts val="75"/>
              </a:spcBef>
            </a:pPr>
            <a:r>
              <a:rPr sz="3300" b="1" dirty="0">
                <a:solidFill>
                  <a:srgbClr val="001F5F"/>
                </a:solidFill>
                <a:latin typeface="Microsoft YaHei"/>
                <a:cs typeface="Microsoft YaHei"/>
              </a:rPr>
              <a:t>類別</a:t>
            </a:r>
            <a:r>
              <a:rPr sz="33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2</a:t>
            </a:r>
            <a:r>
              <a:rPr sz="3300" b="1" dirty="0">
                <a:solidFill>
                  <a:srgbClr val="001F5F"/>
                </a:solidFill>
                <a:latin typeface="Microsoft YaHei"/>
                <a:cs typeface="Microsoft YaHei"/>
              </a:rPr>
              <a:t>：生命進化類</a:t>
            </a:r>
            <a:endParaRPr sz="3300">
              <a:latin typeface="Microsoft YaHei"/>
              <a:cs typeface="Microsoft YaHe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5753" y="771128"/>
            <a:ext cx="8547735" cy="3216105"/>
          </a:xfrm>
          <a:prstGeom prst="rect">
            <a:avLst/>
          </a:prstGeom>
        </p:spPr>
        <p:txBody>
          <a:bodyPr vert="horz" wrap="square" lIns="0" tIns="170021" rIns="0" bIns="0" rtlCol="0">
            <a:spAutoFit/>
          </a:bodyPr>
          <a:lstStyle/>
          <a:p>
            <a:pPr marL="250508" indent="-241459">
              <a:spcBef>
                <a:spcPts val="1339"/>
              </a:spcBef>
              <a:buSzPct val="96428"/>
              <a:buAutoNum type="arabicPeriod" startAt="5"/>
              <a:tabLst>
                <a:tab pos="250984" algn="l"/>
              </a:tabLst>
            </a:pPr>
            <a:r>
              <a:rPr sz="2100" b="1" spc="-8" dirty="0">
                <a:solidFill>
                  <a:srgbClr val="001F5F"/>
                </a:solidFill>
                <a:latin typeface="Microsoft YaHei"/>
                <a:cs typeface="Microsoft YaHei"/>
              </a:rPr>
              <a:t>樂齡進化人才：</a:t>
            </a:r>
            <a:endParaRPr sz="2100">
              <a:latin typeface="Microsoft YaHei"/>
              <a:cs typeface="Microsoft YaHei"/>
            </a:endParaRPr>
          </a:p>
          <a:p>
            <a:pPr marL="9525" marR="3810">
              <a:lnSpc>
                <a:spcPct val="150000"/>
              </a:lnSpc>
            </a:pPr>
            <a:r>
              <a:rPr sz="2100" b="1" spc="-4" dirty="0">
                <a:solidFill>
                  <a:srgbClr val="C00000"/>
                </a:solidFill>
                <a:latin typeface="Microsoft YaHei"/>
                <a:cs typeface="Microsoft YaHei"/>
              </a:rPr>
              <a:t>延緩衰老及健康餘命</a:t>
            </a: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設計技能</a:t>
            </a:r>
            <a:r>
              <a:rPr sz="2100" b="1" spc="-11" dirty="0">
                <a:solidFill>
                  <a:srgbClr val="001F5F"/>
                </a:solidFill>
                <a:latin typeface="Microsoft YaHei"/>
                <a:cs typeface="Microsoft YaHei"/>
              </a:rPr>
              <a:t>、</a:t>
            </a:r>
            <a:r>
              <a:rPr sz="2100" b="1" spc="-4" dirty="0">
                <a:solidFill>
                  <a:srgbClr val="C00000"/>
                </a:solidFill>
                <a:latin typeface="Microsoft YaHei"/>
                <a:cs typeface="Microsoft YaHei"/>
              </a:rPr>
              <a:t>智</a:t>
            </a:r>
            <a:r>
              <a:rPr sz="2100" b="1" dirty="0">
                <a:solidFill>
                  <a:srgbClr val="C00000"/>
                </a:solidFill>
                <a:latin typeface="Microsoft YaHei"/>
                <a:cs typeface="Microsoft YaHei"/>
              </a:rPr>
              <a:t>慧</a:t>
            </a:r>
            <a:r>
              <a:rPr sz="2100" b="1" spc="-4" dirty="0">
                <a:solidFill>
                  <a:srgbClr val="C00000"/>
                </a:solidFill>
                <a:latin typeface="Microsoft YaHei"/>
                <a:cs typeface="Microsoft YaHei"/>
              </a:rPr>
              <a:t>新照</a:t>
            </a:r>
            <a:r>
              <a:rPr sz="2100" b="1" spc="8" dirty="0">
                <a:solidFill>
                  <a:srgbClr val="C00000"/>
                </a:solidFill>
                <a:latin typeface="Microsoft YaHei"/>
                <a:cs typeface="Microsoft YaHei"/>
              </a:rPr>
              <a:t>護</a:t>
            </a: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模式</a:t>
            </a:r>
            <a:r>
              <a:rPr sz="2100" b="1" dirty="0">
                <a:solidFill>
                  <a:srgbClr val="001F5F"/>
                </a:solidFill>
                <a:latin typeface="Microsoft YaHei"/>
                <a:cs typeface="Microsoft YaHei"/>
              </a:rPr>
              <a:t>、</a:t>
            </a: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利用</a:t>
            </a:r>
            <a:r>
              <a:rPr sz="2100" b="1" dirty="0">
                <a:solidFill>
                  <a:srgbClr val="001F5F"/>
                </a:solidFill>
                <a:latin typeface="Microsoft YaHei"/>
                <a:cs typeface="Microsoft YaHei"/>
              </a:rPr>
              <a:t>科</a:t>
            </a: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技創</a:t>
            </a:r>
            <a:r>
              <a:rPr sz="2100" b="1" dirty="0">
                <a:solidFill>
                  <a:srgbClr val="001F5F"/>
                </a:solidFill>
                <a:latin typeface="Microsoft YaHei"/>
                <a:cs typeface="Microsoft YaHei"/>
              </a:rPr>
              <a:t>造</a:t>
            </a: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醫療</a:t>
            </a:r>
            <a:r>
              <a:rPr sz="2100" b="1" dirty="0">
                <a:solidFill>
                  <a:srgbClr val="001F5F"/>
                </a:solidFill>
                <a:latin typeface="Microsoft YaHei"/>
                <a:cs typeface="Microsoft YaHei"/>
              </a:rPr>
              <a:t>平</a:t>
            </a: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權 </a:t>
            </a:r>
            <a:r>
              <a:rPr sz="2100" b="1" spc="-8" dirty="0">
                <a:solidFill>
                  <a:srgbClr val="001F5F"/>
                </a:solidFill>
                <a:latin typeface="Microsoft YaHei"/>
                <a:cs typeface="Microsoft YaHei"/>
              </a:rPr>
              <a:t>模式</a:t>
            </a:r>
            <a:endParaRPr sz="2100">
              <a:latin typeface="Microsoft YaHei"/>
              <a:cs typeface="Microsoft YaHei"/>
            </a:endParaRPr>
          </a:p>
          <a:p>
            <a:pPr>
              <a:spcBef>
                <a:spcPts val="64"/>
              </a:spcBef>
            </a:pPr>
            <a:endParaRPr sz="2700">
              <a:latin typeface="Microsoft YaHei"/>
              <a:cs typeface="Microsoft YaHei"/>
            </a:endParaRPr>
          </a:p>
          <a:p>
            <a:pPr marL="250508" indent="-241459">
              <a:spcBef>
                <a:spcPts val="4"/>
              </a:spcBef>
              <a:buSzPct val="96428"/>
              <a:buAutoNum type="arabicPeriod" startAt="6"/>
              <a:tabLst>
                <a:tab pos="250984" algn="l"/>
              </a:tabLst>
            </a:pP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生物科技人才：</a:t>
            </a:r>
            <a:endParaRPr sz="2100">
              <a:latin typeface="Microsoft YaHei"/>
              <a:cs typeface="Microsoft YaHei"/>
            </a:endParaRPr>
          </a:p>
          <a:p>
            <a:pPr marL="9525" marR="3810">
              <a:lnSpc>
                <a:spcPts val="3780"/>
              </a:lnSpc>
              <a:spcBef>
                <a:spcPts val="184"/>
              </a:spcBef>
            </a:pPr>
            <a:r>
              <a:rPr sz="2100" b="1" spc="-8" dirty="0">
                <a:solidFill>
                  <a:srgbClr val="001F5F"/>
                </a:solidFill>
                <a:latin typeface="Microsoft YaHei"/>
                <a:cs typeface="Microsoft YaHei"/>
              </a:rPr>
              <a:t>運用</a:t>
            </a: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在</a:t>
            </a:r>
            <a:r>
              <a:rPr sz="2100" b="1" spc="-8" dirty="0">
                <a:solidFill>
                  <a:srgbClr val="C00000"/>
                </a:solidFill>
                <a:latin typeface="Microsoft YaHei"/>
                <a:cs typeface="Microsoft YaHei"/>
              </a:rPr>
              <a:t>農林漁牧進化與永續的技術</a:t>
            </a:r>
            <a:r>
              <a:rPr sz="2100" b="1" dirty="0">
                <a:solidFill>
                  <a:srgbClr val="001F5F"/>
                </a:solidFill>
                <a:latin typeface="Microsoft YaHei"/>
                <a:cs typeface="Microsoft YaHei"/>
              </a:rPr>
              <a:t>或</a:t>
            </a: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突破人與生</a:t>
            </a:r>
            <a:r>
              <a:rPr sz="2100" b="1" dirty="0">
                <a:solidFill>
                  <a:srgbClr val="001F5F"/>
                </a:solidFill>
                <a:latin typeface="Microsoft YaHei"/>
                <a:cs typeface="Microsoft YaHei"/>
              </a:rPr>
              <a:t>物</a:t>
            </a: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極限、解決</a:t>
            </a:r>
            <a:r>
              <a:rPr sz="2100" b="1" dirty="0">
                <a:solidFill>
                  <a:srgbClr val="001F5F"/>
                </a:solidFill>
                <a:latin typeface="Microsoft YaHei"/>
                <a:cs typeface="Microsoft YaHei"/>
              </a:rPr>
              <a:t>新</a:t>
            </a: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疫情時代 的預防與治療，以及運用</a:t>
            </a:r>
            <a:r>
              <a:rPr sz="2100" b="1" spc="-4" dirty="0">
                <a:solidFill>
                  <a:srgbClr val="C00000"/>
                </a:solidFill>
                <a:latin typeface="Microsoft YaHei"/>
                <a:cs typeface="Microsoft YaHei"/>
              </a:rPr>
              <a:t>新食科技</a:t>
            </a:r>
            <a:r>
              <a:rPr sz="2100" b="1" spc="4" dirty="0">
                <a:solidFill>
                  <a:srgbClr val="C00000"/>
                </a:solidFill>
                <a:latin typeface="Microsoft YaHei"/>
                <a:cs typeface="Microsoft YaHei"/>
              </a:rPr>
              <a:t>術</a:t>
            </a: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，解</a:t>
            </a:r>
            <a:r>
              <a:rPr sz="2100" b="1" spc="8" dirty="0">
                <a:solidFill>
                  <a:srgbClr val="001F5F"/>
                </a:solidFill>
                <a:latin typeface="Microsoft YaHei"/>
                <a:cs typeface="Microsoft YaHei"/>
              </a:rPr>
              <a:t>決</a:t>
            </a: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全球</a:t>
            </a:r>
            <a:r>
              <a:rPr sz="2100" b="1" spc="8" dirty="0">
                <a:solidFill>
                  <a:srgbClr val="001F5F"/>
                </a:solidFill>
                <a:latin typeface="Microsoft YaHei"/>
                <a:cs typeface="Microsoft YaHei"/>
              </a:rPr>
              <a:t>糧</a:t>
            </a: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食問題</a:t>
            </a:r>
            <a:endParaRPr sz="2100">
              <a:latin typeface="Microsoft YaHei"/>
              <a:cs typeface="Microsoft YaHei"/>
            </a:endParaRPr>
          </a:p>
        </p:txBody>
      </p:sp>
    </p:spTree>
    <p:extLst>
      <p:ext uri="{BB962C8B-B14F-4D97-AF65-F5344CB8AC3E}">
        <p14:creationId xmlns:p14="http://schemas.microsoft.com/office/powerpoint/2010/main" val="230060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5752" y="65238"/>
            <a:ext cx="3633788" cy="530273"/>
          </a:xfrm>
          <a:prstGeom prst="rect">
            <a:avLst/>
          </a:prstGeom>
        </p:spPr>
        <p:txBody>
          <a:bodyPr spcFirstLastPara="1" vert="horz" wrap="square" lIns="0" tIns="9525" rIns="0" bIns="0" rtlCol="0" anchor="ctr" anchorCtr="0">
            <a:spAutoFit/>
          </a:bodyPr>
          <a:lstStyle/>
          <a:p>
            <a:pPr marL="9525">
              <a:spcBef>
                <a:spcPts val="75"/>
              </a:spcBef>
            </a:pPr>
            <a:r>
              <a:rPr sz="3300" b="1" dirty="0">
                <a:solidFill>
                  <a:srgbClr val="001F5F"/>
                </a:solidFill>
                <a:latin typeface="Microsoft YaHei"/>
                <a:cs typeface="Microsoft YaHei"/>
              </a:rPr>
              <a:t>類別</a:t>
            </a:r>
            <a:r>
              <a:rPr sz="33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3</a:t>
            </a:r>
            <a:r>
              <a:rPr sz="3300" b="1" dirty="0">
                <a:solidFill>
                  <a:srgbClr val="001F5F"/>
                </a:solidFill>
                <a:latin typeface="Microsoft YaHei"/>
                <a:cs typeface="Microsoft YaHei"/>
              </a:rPr>
              <a:t>：永續發展類</a:t>
            </a:r>
            <a:endParaRPr sz="3300">
              <a:latin typeface="Microsoft YaHei"/>
              <a:cs typeface="Microsoft YaHe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1813" y="938994"/>
            <a:ext cx="8253889" cy="3451586"/>
          </a:xfrm>
          <a:prstGeom prst="rect">
            <a:avLst/>
          </a:prstGeom>
        </p:spPr>
        <p:txBody>
          <a:bodyPr vert="horz" wrap="square" lIns="0" tIns="169545" rIns="0" bIns="0" rtlCol="0">
            <a:spAutoFit/>
          </a:bodyPr>
          <a:lstStyle/>
          <a:p>
            <a:pPr marL="250508" indent="-241459">
              <a:spcBef>
                <a:spcPts val="1335"/>
              </a:spcBef>
              <a:buSzPct val="96428"/>
              <a:buAutoNum type="arabicPeriod" startAt="7"/>
              <a:tabLst>
                <a:tab pos="250984" algn="l"/>
              </a:tabLst>
            </a:pP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永續環境人才：</a:t>
            </a:r>
            <a:r>
              <a:rPr sz="2100" b="1" spc="-4" dirty="0">
                <a:solidFill>
                  <a:srgbClr val="C00000"/>
                </a:solidFill>
                <a:latin typeface="Microsoft YaHei"/>
                <a:cs typeface="Microsoft YaHei"/>
              </a:rPr>
              <a:t>脫碳能源、減碳製程</a:t>
            </a:r>
            <a:r>
              <a:rPr sz="2100" b="1" spc="-19" dirty="0">
                <a:solidFill>
                  <a:srgbClr val="C00000"/>
                </a:solidFill>
                <a:latin typeface="Microsoft YaHei"/>
                <a:cs typeface="Microsoft YaHei"/>
              </a:rPr>
              <a:t>、</a:t>
            </a:r>
            <a:r>
              <a:rPr sz="2100" b="1" dirty="0">
                <a:solidFill>
                  <a:srgbClr val="001F5F"/>
                </a:solidFill>
                <a:latin typeface="Microsoft YaHei"/>
                <a:cs typeface="Microsoft YaHei"/>
              </a:rPr>
              <a:t>資</a:t>
            </a: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源循</a:t>
            </a:r>
            <a:r>
              <a:rPr sz="2100" b="1" dirty="0">
                <a:solidFill>
                  <a:srgbClr val="001F5F"/>
                </a:solidFill>
                <a:latin typeface="Microsoft YaHei"/>
                <a:cs typeface="Microsoft YaHei"/>
              </a:rPr>
              <a:t>環</a:t>
            </a: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、防</a:t>
            </a:r>
            <a:r>
              <a:rPr sz="2100" b="1" dirty="0">
                <a:solidFill>
                  <a:srgbClr val="001F5F"/>
                </a:solidFill>
                <a:latin typeface="Microsoft YaHei"/>
                <a:cs typeface="Microsoft YaHei"/>
              </a:rPr>
              <a:t>災</a:t>
            </a: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韌性</a:t>
            </a:r>
            <a:endParaRPr sz="2100">
              <a:latin typeface="Microsoft YaHei"/>
              <a:cs typeface="Microsoft YaHei"/>
            </a:endParaRPr>
          </a:p>
          <a:p>
            <a:pPr marL="9525" marR="3810">
              <a:lnSpc>
                <a:spcPct val="150000"/>
              </a:lnSpc>
              <a:spcBef>
                <a:spcPts val="4"/>
              </a:spcBef>
              <a:buSzPct val="96428"/>
              <a:buAutoNum type="arabicPeriod" startAt="7"/>
              <a:tabLst>
                <a:tab pos="250984" algn="l"/>
              </a:tabLst>
            </a:pP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零碳交易人才：因</a:t>
            </a:r>
            <a:r>
              <a:rPr sz="2100" b="1" dirty="0">
                <a:solidFill>
                  <a:srgbClr val="001F5F"/>
                </a:solidFill>
                <a:latin typeface="Microsoft YaHei"/>
                <a:cs typeface="Microsoft YaHei"/>
              </a:rPr>
              <a:t>應</a:t>
            </a:r>
            <a:r>
              <a:rPr sz="2100" b="1" spc="-4" dirty="0">
                <a:solidFill>
                  <a:srgbClr val="C00000"/>
                </a:solidFill>
                <a:latin typeface="Microsoft YaHei"/>
                <a:cs typeface="Microsoft YaHei"/>
              </a:rPr>
              <a:t>碳有價時代的相關</a:t>
            </a:r>
            <a:r>
              <a:rPr sz="2100" b="1" dirty="0">
                <a:solidFill>
                  <a:srgbClr val="C00000"/>
                </a:solidFill>
                <a:latin typeface="Microsoft YaHei"/>
                <a:cs typeface="Microsoft YaHei"/>
              </a:rPr>
              <a:t>配</a:t>
            </a:r>
            <a:r>
              <a:rPr sz="2100" b="1" spc="-4" dirty="0">
                <a:solidFill>
                  <a:srgbClr val="C00000"/>
                </a:solidFill>
                <a:latin typeface="Microsoft YaHei"/>
                <a:cs typeface="Microsoft YaHei"/>
              </a:rPr>
              <a:t>套新</a:t>
            </a:r>
            <a:r>
              <a:rPr sz="2100" b="1" dirty="0">
                <a:solidFill>
                  <a:srgbClr val="C00000"/>
                </a:solidFill>
                <a:latin typeface="Microsoft YaHei"/>
                <a:cs typeface="Microsoft YaHei"/>
              </a:rPr>
              <a:t>貿</a:t>
            </a:r>
            <a:r>
              <a:rPr sz="2100" b="1" spc="-4" dirty="0">
                <a:solidFill>
                  <a:srgbClr val="C00000"/>
                </a:solidFill>
                <a:latin typeface="Microsoft YaHei"/>
                <a:cs typeface="Microsoft YaHei"/>
              </a:rPr>
              <a:t>易、</a:t>
            </a:r>
            <a:r>
              <a:rPr sz="2100" b="1" dirty="0">
                <a:solidFill>
                  <a:srgbClr val="C00000"/>
                </a:solidFill>
                <a:latin typeface="Microsoft YaHei"/>
                <a:cs typeface="Microsoft YaHei"/>
              </a:rPr>
              <a:t>財</a:t>
            </a:r>
            <a:r>
              <a:rPr sz="2100" b="1" spc="-4" dirty="0">
                <a:solidFill>
                  <a:srgbClr val="C00000"/>
                </a:solidFill>
                <a:latin typeface="Microsoft YaHei"/>
                <a:cs typeface="Microsoft YaHei"/>
              </a:rPr>
              <a:t>會、</a:t>
            </a:r>
            <a:r>
              <a:rPr sz="2100" b="1" dirty="0">
                <a:solidFill>
                  <a:srgbClr val="C00000"/>
                </a:solidFill>
                <a:latin typeface="Microsoft YaHei"/>
                <a:cs typeface="Microsoft YaHei"/>
              </a:rPr>
              <a:t>財</a:t>
            </a:r>
            <a:r>
              <a:rPr sz="2100" b="1" spc="-4" dirty="0">
                <a:solidFill>
                  <a:srgbClr val="C00000"/>
                </a:solidFill>
                <a:latin typeface="Microsoft YaHei"/>
                <a:cs typeface="Microsoft YaHei"/>
              </a:rPr>
              <a:t>法、金 融</a:t>
            </a: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人員</a:t>
            </a:r>
            <a:endParaRPr sz="2100">
              <a:latin typeface="Microsoft YaHei"/>
              <a:cs typeface="Microsoft YaHei"/>
            </a:endParaRPr>
          </a:p>
          <a:p>
            <a:pPr marL="9525" marR="48101">
              <a:lnSpc>
                <a:spcPts val="3780"/>
              </a:lnSpc>
              <a:spcBef>
                <a:spcPts val="334"/>
              </a:spcBef>
              <a:buSzPct val="96428"/>
              <a:buAutoNum type="arabicPeriod" startAt="7"/>
              <a:tabLst>
                <a:tab pos="250984" algn="l"/>
              </a:tabLst>
            </a:pPr>
            <a:r>
              <a:rPr sz="2100" b="1" spc="-8" dirty="0">
                <a:solidFill>
                  <a:srgbClr val="001F5F"/>
                </a:solidFill>
                <a:latin typeface="Microsoft YaHei"/>
                <a:cs typeface="Microsoft YaHei"/>
              </a:rPr>
              <a:t>韌性社會人才</a:t>
            </a: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(S)</a:t>
            </a:r>
            <a:r>
              <a:rPr sz="2100" b="1" spc="11" dirty="0">
                <a:solidFill>
                  <a:srgbClr val="001F5F"/>
                </a:solidFill>
                <a:latin typeface="Microsoft YaHei"/>
                <a:cs typeface="Microsoft YaHei"/>
              </a:rPr>
              <a:t> </a:t>
            </a: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：因</a:t>
            </a:r>
            <a:r>
              <a:rPr sz="2100" b="1" spc="-8" dirty="0">
                <a:solidFill>
                  <a:srgbClr val="001F5F"/>
                </a:solidFill>
                <a:latin typeface="Microsoft YaHei"/>
                <a:cs typeface="Microsoft YaHei"/>
              </a:rPr>
              <a:t>為</a:t>
            </a: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SROI</a:t>
            </a:r>
            <a:r>
              <a:rPr sz="2100" b="1" spc="-8" dirty="0">
                <a:solidFill>
                  <a:srgbClr val="001F5F"/>
                </a:solidFill>
                <a:latin typeface="Microsoft YaHei"/>
                <a:cs typeface="Microsoft YaHei"/>
              </a:rPr>
              <a:t>時代落地所需人才，</a:t>
            </a: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如</a:t>
            </a:r>
            <a:r>
              <a:rPr sz="2100" b="1" spc="-8" dirty="0">
                <a:solidFill>
                  <a:srgbClr val="C00000"/>
                </a:solidFill>
                <a:latin typeface="Microsoft YaHei"/>
                <a:cs typeface="Microsoft YaHei"/>
              </a:rPr>
              <a:t>DEI</a:t>
            </a:r>
            <a:r>
              <a:rPr sz="2100" b="1" dirty="0">
                <a:solidFill>
                  <a:srgbClr val="C00000"/>
                </a:solidFill>
                <a:latin typeface="Microsoft YaHei"/>
                <a:cs typeface="Microsoft YaHei"/>
              </a:rPr>
              <a:t>、</a:t>
            </a:r>
            <a:r>
              <a:rPr sz="2100" b="1" spc="-4" dirty="0">
                <a:solidFill>
                  <a:srgbClr val="C00000"/>
                </a:solidFill>
                <a:latin typeface="Microsoft YaHei"/>
                <a:cs typeface="Microsoft YaHei"/>
              </a:rPr>
              <a:t>勞資關係 處理、員工福利、人才營運</a:t>
            </a:r>
            <a:r>
              <a:rPr sz="2100" b="1" dirty="0">
                <a:solidFill>
                  <a:srgbClr val="C00000"/>
                </a:solidFill>
                <a:latin typeface="Microsoft YaHei"/>
                <a:cs typeface="Microsoft YaHei"/>
              </a:rPr>
              <a:t>、</a:t>
            </a:r>
            <a:r>
              <a:rPr sz="2100" b="1" spc="-4" dirty="0">
                <a:solidFill>
                  <a:srgbClr val="C00000"/>
                </a:solidFill>
                <a:latin typeface="Microsoft YaHei"/>
                <a:cs typeface="Microsoft YaHei"/>
              </a:rPr>
              <a:t>CSR經營</a:t>
            </a:r>
            <a:endParaRPr sz="2100">
              <a:latin typeface="Microsoft YaHei"/>
              <a:cs typeface="Microsoft YaHei"/>
            </a:endParaRPr>
          </a:p>
          <a:p>
            <a:pPr marL="9525" marR="147161">
              <a:lnSpc>
                <a:spcPts val="3780"/>
              </a:lnSpc>
              <a:buSzPct val="96428"/>
              <a:buAutoNum type="arabicPeriod" startAt="7"/>
              <a:tabLst>
                <a:tab pos="415290" algn="l"/>
              </a:tabLst>
            </a:pP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敏捷治理人</a:t>
            </a:r>
            <a:r>
              <a:rPr sz="2100" b="1" spc="-11" dirty="0">
                <a:solidFill>
                  <a:srgbClr val="001F5F"/>
                </a:solidFill>
                <a:latin typeface="Microsoft YaHei"/>
                <a:cs typeface="Microsoft YaHei"/>
              </a:rPr>
              <a:t>才</a:t>
            </a: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(G)</a:t>
            </a:r>
            <a:r>
              <a:rPr sz="2100" b="1" spc="-45" dirty="0">
                <a:solidFill>
                  <a:srgbClr val="001F5F"/>
                </a:solidFill>
                <a:latin typeface="Microsoft YaHei"/>
                <a:cs typeface="Microsoft YaHei"/>
              </a:rPr>
              <a:t> </a:t>
            </a: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：具備</a:t>
            </a:r>
            <a:r>
              <a:rPr sz="2100" b="1" spc="-4" dirty="0">
                <a:solidFill>
                  <a:srgbClr val="C00000"/>
                </a:solidFill>
                <a:latin typeface="Microsoft YaHei"/>
                <a:cs typeface="Microsoft YaHei"/>
              </a:rPr>
              <a:t>公司治理結構的設計管理</a:t>
            </a:r>
            <a:r>
              <a:rPr sz="2100" b="1" dirty="0">
                <a:solidFill>
                  <a:srgbClr val="C00000"/>
                </a:solidFill>
                <a:latin typeface="Microsoft YaHei"/>
                <a:cs typeface="Microsoft YaHei"/>
              </a:rPr>
              <a:t>能力</a:t>
            </a: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，</a:t>
            </a:r>
            <a:r>
              <a:rPr sz="2100" b="1" dirty="0">
                <a:solidFill>
                  <a:srgbClr val="001F5F"/>
                </a:solidFill>
                <a:latin typeface="Microsoft YaHei"/>
                <a:cs typeface="Microsoft YaHei"/>
              </a:rPr>
              <a:t>以</a:t>
            </a: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符合利 害關係人的權益，並透過智慧管理</a:t>
            </a:r>
            <a:r>
              <a:rPr sz="2100" b="1" dirty="0">
                <a:solidFill>
                  <a:srgbClr val="001F5F"/>
                </a:solidFill>
                <a:latin typeface="Microsoft YaHei"/>
                <a:cs typeface="Microsoft YaHei"/>
              </a:rPr>
              <a:t>提</a:t>
            </a: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升管</a:t>
            </a:r>
            <a:r>
              <a:rPr sz="2100" b="1" dirty="0">
                <a:solidFill>
                  <a:srgbClr val="001F5F"/>
                </a:solidFill>
                <a:latin typeface="Microsoft YaHei"/>
                <a:cs typeface="Microsoft YaHei"/>
              </a:rPr>
              <a:t>理</a:t>
            </a: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效能</a:t>
            </a:r>
            <a:endParaRPr sz="2100">
              <a:latin typeface="Microsoft YaHei"/>
              <a:cs typeface="Microsoft YaHei"/>
            </a:endParaRPr>
          </a:p>
        </p:txBody>
      </p:sp>
    </p:spTree>
    <p:extLst>
      <p:ext uri="{BB962C8B-B14F-4D97-AF65-F5344CB8AC3E}">
        <p14:creationId xmlns:p14="http://schemas.microsoft.com/office/powerpoint/2010/main" val="329913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9055" y="73430"/>
            <a:ext cx="4472464" cy="530273"/>
          </a:xfrm>
          <a:prstGeom prst="rect">
            <a:avLst/>
          </a:prstGeom>
        </p:spPr>
        <p:txBody>
          <a:bodyPr spcFirstLastPara="1" vert="horz" wrap="square" lIns="0" tIns="9525" rIns="0" bIns="0" rtlCol="0" anchor="ctr" anchorCtr="0">
            <a:spAutoFit/>
          </a:bodyPr>
          <a:lstStyle/>
          <a:p>
            <a:pPr marL="9525">
              <a:spcBef>
                <a:spcPts val="75"/>
              </a:spcBef>
            </a:pPr>
            <a:r>
              <a:rPr sz="3300" b="1" dirty="0">
                <a:solidFill>
                  <a:srgbClr val="001F5F"/>
                </a:solidFill>
                <a:latin typeface="Microsoft YaHei"/>
                <a:cs typeface="Microsoft YaHei"/>
              </a:rPr>
              <a:t>類別</a:t>
            </a:r>
            <a:r>
              <a:rPr sz="33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4</a:t>
            </a:r>
            <a:r>
              <a:rPr sz="3300" b="1" dirty="0">
                <a:solidFill>
                  <a:srgbClr val="001F5F"/>
                </a:solidFill>
                <a:latin typeface="Microsoft YaHei"/>
                <a:cs typeface="Microsoft YaHei"/>
              </a:rPr>
              <a:t>：國家重點產業類</a:t>
            </a:r>
            <a:endParaRPr sz="3300">
              <a:latin typeface="Microsoft YaHei"/>
              <a:cs typeface="Microsoft YaHe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2300" y="1553451"/>
            <a:ext cx="7602855" cy="2453877"/>
          </a:xfrm>
          <a:prstGeom prst="rect">
            <a:avLst/>
          </a:prstGeom>
        </p:spPr>
        <p:txBody>
          <a:bodyPr vert="horz" wrap="square" lIns="0" tIns="169545" rIns="0" bIns="0" rtlCol="0">
            <a:spAutoFit/>
          </a:bodyPr>
          <a:lstStyle/>
          <a:p>
            <a:pPr marL="415290" indent="-405765">
              <a:spcBef>
                <a:spcPts val="1335"/>
              </a:spcBef>
              <a:buSzPct val="96428"/>
              <a:buAutoNum type="arabicPeriod" startAt="11"/>
              <a:tabLst>
                <a:tab pos="415290" algn="l"/>
              </a:tabLst>
            </a:pP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航太人才：如</a:t>
            </a:r>
            <a:r>
              <a:rPr sz="2100" b="1" spc="-4" dirty="0">
                <a:solidFill>
                  <a:srgbClr val="C00000"/>
                </a:solidFill>
                <a:latin typeface="Microsoft YaHei"/>
                <a:cs typeface="Microsoft YaHei"/>
              </a:rPr>
              <a:t>衛星、太空科技、航太材</a:t>
            </a:r>
            <a:r>
              <a:rPr sz="2100" b="1" dirty="0">
                <a:solidFill>
                  <a:srgbClr val="C00000"/>
                </a:solidFill>
                <a:latin typeface="Microsoft YaHei"/>
                <a:cs typeface="Microsoft YaHei"/>
              </a:rPr>
              <a:t>料</a:t>
            </a:r>
            <a:r>
              <a:rPr sz="2100" b="1" spc="-4" dirty="0">
                <a:solidFill>
                  <a:srgbClr val="C00000"/>
                </a:solidFill>
                <a:latin typeface="Microsoft YaHei"/>
                <a:cs typeface="Microsoft YaHei"/>
              </a:rPr>
              <a:t>、無</a:t>
            </a:r>
            <a:r>
              <a:rPr sz="2100" b="1" dirty="0">
                <a:solidFill>
                  <a:srgbClr val="C00000"/>
                </a:solidFill>
                <a:latin typeface="Microsoft YaHei"/>
                <a:cs typeface="Microsoft YaHei"/>
              </a:rPr>
              <a:t>人</a:t>
            </a:r>
            <a:r>
              <a:rPr sz="2100" b="1" spc="-4" dirty="0">
                <a:solidFill>
                  <a:srgbClr val="C00000"/>
                </a:solidFill>
                <a:latin typeface="Microsoft YaHei"/>
                <a:cs typeface="Microsoft YaHei"/>
              </a:rPr>
              <a:t>載</a:t>
            </a:r>
            <a:r>
              <a:rPr sz="2100" b="1" spc="4" dirty="0">
                <a:solidFill>
                  <a:srgbClr val="C00000"/>
                </a:solidFill>
                <a:latin typeface="Microsoft YaHei"/>
                <a:cs typeface="Microsoft YaHei"/>
              </a:rPr>
              <a:t>具</a:t>
            </a:r>
            <a:r>
              <a:rPr sz="2100" b="1" dirty="0">
                <a:solidFill>
                  <a:srgbClr val="001F5F"/>
                </a:solidFill>
                <a:latin typeface="Microsoft YaHei"/>
                <a:cs typeface="Microsoft YaHei"/>
              </a:rPr>
              <a:t>的</a:t>
            </a: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運用</a:t>
            </a:r>
            <a:endParaRPr sz="2100">
              <a:latin typeface="Microsoft YaHei"/>
              <a:cs typeface="Microsoft YaHei"/>
            </a:endParaRPr>
          </a:p>
          <a:p>
            <a:pPr marL="415290" indent="-405765">
              <a:spcBef>
                <a:spcPts val="1260"/>
              </a:spcBef>
              <a:buSzPct val="96428"/>
              <a:buAutoNum type="arabicPeriod" startAt="11"/>
              <a:tabLst>
                <a:tab pos="415290" algn="l"/>
              </a:tabLst>
            </a:pP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半導體人才：晶片研發、設備、應用等</a:t>
            </a:r>
            <a:r>
              <a:rPr sz="2100" b="1" dirty="0">
                <a:solidFill>
                  <a:srgbClr val="001F5F"/>
                </a:solidFill>
                <a:latin typeface="Microsoft YaHei"/>
                <a:cs typeface="Microsoft YaHei"/>
              </a:rPr>
              <a:t>人</a:t>
            </a: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才</a:t>
            </a:r>
            <a:endParaRPr sz="2100">
              <a:latin typeface="Microsoft YaHei"/>
              <a:cs typeface="Microsoft YaHei"/>
            </a:endParaRPr>
          </a:p>
          <a:p>
            <a:pPr marL="415290" indent="-405765">
              <a:spcBef>
                <a:spcPts val="1260"/>
              </a:spcBef>
              <a:buSzPct val="96428"/>
              <a:buAutoNum type="arabicPeriod" startAt="11"/>
              <a:tabLst>
                <a:tab pos="415290" algn="l"/>
              </a:tabLst>
            </a:pP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材料運用人才：利用</a:t>
            </a:r>
            <a:r>
              <a:rPr sz="2100" b="1" spc="-4" dirty="0">
                <a:solidFill>
                  <a:srgbClr val="C00000"/>
                </a:solidFill>
                <a:latin typeface="Microsoft YaHei"/>
                <a:cs typeface="Microsoft YaHei"/>
              </a:rPr>
              <a:t>特殊化學材</a:t>
            </a: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運用於</a:t>
            </a:r>
            <a:r>
              <a:rPr sz="2100" b="1" dirty="0">
                <a:solidFill>
                  <a:srgbClr val="001F5F"/>
                </a:solidFill>
                <a:latin typeface="Microsoft YaHei"/>
                <a:cs typeface="Microsoft YaHei"/>
              </a:rPr>
              <a:t>工</a:t>
            </a: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業、</a:t>
            </a:r>
            <a:r>
              <a:rPr sz="2100" b="1" dirty="0">
                <a:solidFill>
                  <a:srgbClr val="001F5F"/>
                </a:solidFill>
                <a:latin typeface="Microsoft YaHei"/>
                <a:cs typeface="Microsoft YaHei"/>
              </a:rPr>
              <a:t>醫</a:t>
            </a: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材、</a:t>
            </a:r>
            <a:r>
              <a:rPr sz="2100" b="1" dirty="0">
                <a:solidFill>
                  <a:srgbClr val="001F5F"/>
                </a:solidFill>
                <a:latin typeface="Microsoft YaHei"/>
                <a:cs typeface="Microsoft YaHei"/>
              </a:rPr>
              <a:t>生</a:t>
            </a:r>
            <a:r>
              <a:rPr sz="2100" b="1" spc="15" dirty="0">
                <a:solidFill>
                  <a:srgbClr val="001F5F"/>
                </a:solidFill>
                <a:latin typeface="Microsoft YaHei"/>
                <a:cs typeface="Microsoft YaHei"/>
              </a:rPr>
              <a:t>活</a:t>
            </a:r>
            <a:r>
              <a:rPr sz="2100" b="1" dirty="0">
                <a:solidFill>
                  <a:srgbClr val="001F5F"/>
                </a:solidFill>
                <a:latin typeface="Microsoft YaHei"/>
                <a:cs typeface="Microsoft YaHei"/>
              </a:rPr>
              <a:t>……</a:t>
            </a:r>
            <a:endParaRPr sz="2100">
              <a:latin typeface="Microsoft YaHei"/>
              <a:cs typeface="Microsoft YaHei"/>
            </a:endParaRPr>
          </a:p>
          <a:p>
            <a:pPr marL="415290" indent="-405765">
              <a:spcBef>
                <a:spcPts val="1260"/>
              </a:spcBef>
              <a:buSzPct val="96428"/>
              <a:buAutoNum type="arabicPeriod" startAt="11"/>
              <a:tabLst>
                <a:tab pos="415290" algn="l"/>
              </a:tabLst>
            </a:pP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國防科技人才：</a:t>
            </a:r>
            <a:r>
              <a:rPr sz="2100" b="1" spc="-4" dirty="0">
                <a:solidFill>
                  <a:srgbClr val="C00000"/>
                </a:solidFill>
                <a:latin typeface="Microsoft YaHei"/>
                <a:cs typeface="Microsoft YaHei"/>
              </a:rPr>
              <a:t>國艦國造及武器軟硬體</a:t>
            </a:r>
            <a:r>
              <a:rPr sz="2100" b="1" spc="4" dirty="0">
                <a:solidFill>
                  <a:srgbClr val="001F5F"/>
                </a:solidFill>
                <a:latin typeface="Microsoft YaHei"/>
                <a:cs typeface="Microsoft YaHei"/>
              </a:rPr>
              <a:t>研發</a:t>
            </a:r>
            <a:endParaRPr sz="2100">
              <a:latin typeface="Microsoft YaHei"/>
              <a:cs typeface="Microsoft YaHei"/>
            </a:endParaRPr>
          </a:p>
          <a:p>
            <a:pPr marL="415290" indent="-406241">
              <a:spcBef>
                <a:spcPts val="1260"/>
              </a:spcBef>
              <a:buSzPct val="96428"/>
              <a:buAutoNum type="arabicPeriod" startAt="11"/>
              <a:tabLst>
                <a:tab pos="415766" algn="l"/>
              </a:tabLst>
            </a:pPr>
            <a:r>
              <a:rPr sz="2100" b="1" spc="-8" dirty="0">
                <a:solidFill>
                  <a:srgbClr val="001F5F"/>
                </a:solidFill>
                <a:latin typeface="Microsoft YaHei"/>
                <a:cs typeface="Microsoft YaHei"/>
              </a:rPr>
              <a:t>軌道交通人才：</a:t>
            </a: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軌</a:t>
            </a:r>
            <a:r>
              <a:rPr sz="2100" b="1" spc="-8" dirty="0">
                <a:solidFill>
                  <a:srgbClr val="C00000"/>
                </a:solidFill>
                <a:latin typeface="Microsoft YaHei"/>
                <a:cs typeface="Microsoft YaHei"/>
              </a:rPr>
              <a:t>道運輸</a:t>
            </a: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自主國產化，</a:t>
            </a:r>
            <a:r>
              <a:rPr sz="2100" b="1" dirty="0">
                <a:solidFill>
                  <a:srgbClr val="001F5F"/>
                </a:solidFill>
                <a:latin typeface="Microsoft YaHei"/>
                <a:cs typeface="Microsoft YaHei"/>
              </a:rPr>
              <a:t>如</a:t>
            </a: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中控</a:t>
            </a:r>
            <a:r>
              <a:rPr sz="2100" b="1" dirty="0">
                <a:solidFill>
                  <a:srgbClr val="001F5F"/>
                </a:solidFill>
                <a:latin typeface="Microsoft YaHei"/>
                <a:cs typeface="Microsoft YaHei"/>
              </a:rPr>
              <a:t>、</a:t>
            </a: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燈號</a:t>
            </a:r>
            <a:r>
              <a:rPr sz="2100" b="1" dirty="0">
                <a:solidFill>
                  <a:srgbClr val="001F5F"/>
                </a:solidFill>
                <a:latin typeface="Microsoft YaHei"/>
                <a:cs typeface="Microsoft YaHei"/>
              </a:rPr>
              <a:t>、</a:t>
            </a: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車廂</a:t>
            </a:r>
            <a:endParaRPr sz="2100">
              <a:latin typeface="Microsoft YaHei"/>
              <a:cs typeface="Microsoft YaHei"/>
            </a:endParaRPr>
          </a:p>
        </p:txBody>
      </p:sp>
    </p:spTree>
    <p:extLst>
      <p:ext uri="{BB962C8B-B14F-4D97-AF65-F5344CB8AC3E}">
        <p14:creationId xmlns:p14="http://schemas.microsoft.com/office/powerpoint/2010/main" val="384671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9054" y="73430"/>
            <a:ext cx="4892040" cy="530273"/>
          </a:xfrm>
          <a:prstGeom prst="rect">
            <a:avLst/>
          </a:prstGeom>
        </p:spPr>
        <p:txBody>
          <a:bodyPr spcFirstLastPara="1" vert="horz" wrap="square" lIns="0" tIns="9525" rIns="0" bIns="0" rtlCol="0" anchor="ctr" anchorCtr="0">
            <a:spAutoFit/>
          </a:bodyPr>
          <a:lstStyle/>
          <a:p>
            <a:pPr marL="9525">
              <a:spcBef>
                <a:spcPts val="75"/>
              </a:spcBef>
            </a:pPr>
            <a:r>
              <a:rPr sz="3300" b="1" dirty="0">
                <a:solidFill>
                  <a:srgbClr val="001F5F"/>
                </a:solidFill>
                <a:latin typeface="Microsoft YaHei"/>
                <a:cs typeface="Microsoft YaHei"/>
              </a:rPr>
              <a:t>類別</a:t>
            </a:r>
            <a:r>
              <a:rPr sz="33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5</a:t>
            </a:r>
            <a:r>
              <a:rPr sz="3300" b="1" dirty="0">
                <a:solidFill>
                  <a:srgbClr val="001F5F"/>
                </a:solidFill>
                <a:latin typeface="Microsoft YaHei"/>
                <a:cs typeface="Microsoft YaHei"/>
              </a:rPr>
              <a:t>：新時尚生活產業類</a:t>
            </a:r>
            <a:endParaRPr sz="3300">
              <a:latin typeface="Microsoft YaHei"/>
              <a:cs typeface="Microsoft YaHe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18515" y="947551"/>
            <a:ext cx="8013383" cy="2943274"/>
          </a:xfrm>
          <a:prstGeom prst="rect">
            <a:avLst/>
          </a:prstGeom>
        </p:spPr>
        <p:txBody>
          <a:bodyPr vert="horz" wrap="square" lIns="0" tIns="169069" rIns="0" bIns="0" rtlCol="0">
            <a:spAutoFit/>
          </a:bodyPr>
          <a:lstStyle/>
          <a:p>
            <a:pPr marL="415290" indent="-405765">
              <a:spcBef>
                <a:spcPts val="1331"/>
              </a:spcBef>
              <a:buSzPct val="96428"/>
              <a:buAutoNum type="arabicPeriod" startAt="16"/>
              <a:tabLst>
                <a:tab pos="415290" algn="l"/>
              </a:tabLst>
            </a:pP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運動產業人才：</a:t>
            </a:r>
            <a:endParaRPr sz="2100">
              <a:latin typeface="Microsoft YaHei"/>
              <a:cs typeface="Microsoft YaHei"/>
            </a:endParaRPr>
          </a:p>
          <a:p>
            <a:pPr marL="9525">
              <a:spcBef>
                <a:spcPts val="1260"/>
              </a:spcBef>
            </a:pPr>
            <a:r>
              <a:rPr sz="2100" b="1" spc="-8" dirty="0">
                <a:solidFill>
                  <a:srgbClr val="C00000"/>
                </a:solidFill>
                <a:latin typeface="Microsoft YaHei"/>
                <a:cs typeface="Microsoft YaHei"/>
              </a:rPr>
              <a:t>健身運動</a:t>
            </a:r>
            <a:r>
              <a:rPr sz="2100" b="1" spc="-8" dirty="0">
                <a:solidFill>
                  <a:srgbClr val="001F5F"/>
                </a:solidFill>
                <a:latin typeface="Microsoft YaHei"/>
                <a:cs typeface="Microsoft YaHei"/>
              </a:rPr>
              <a:t>經濟、競技運動人才</a:t>
            </a: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、</a:t>
            </a:r>
            <a:r>
              <a:rPr sz="2100" b="1" spc="-4" dirty="0">
                <a:solidFill>
                  <a:srgbClr val="C00000"/>
                </a:solidFill>
                <a:latin typeface="Microsoft YaHei"/>
                <a:cs typeface="Microsoft YaHei"/>
              </a:rPr>
              <a:t>運動治療</a:t>
            </a:r>
            <a:r>
              <a:rPr sz="2100" b="1" dirty="0">
                <a:solidFill>
                  <a:srgbClr val="001F5F"/>
                </a:solidFill>
                <a:latin typeface="Microsoft YaHei"/>
                <a:cs typeface="Microsoft YaHei"/>
              </a:rPr>
              <a:t>、</a:t>
            </a:r>
            <a:r>
              <a:rPr sz="2100" b="1" spc="-4" dirty="0">
                <a:solidFill>
                  <a:srgbClr val="C00000"/>
                </a:solidFill>
                <a:latin typeface="Microsoft YaHei"/>
                <a:cs typeface="Microsoft YaHei"/>
              </a:rPr>
              <a:t>運動體育科</a:t>
            </a:r>
            <a:r>
              <a:rPr sz="2100" b="1" spc="4" dirty="0">
                <a:solidFill>
                  <a:srgbClr val="C00000"/>
                </a:solidFill>
                <a:latin typeface="Microsoft YaHei"/>
                <a:cs typeface="Microsoft YaHei"/>
              </a:rPr>
              <a:t>技</a:t>
            </a:r>
            <a:r>
              <a:rPr sz="2100" b="1" dirty="0">
                <a:solidFill>
                  <a:srgbClr val="001F5F"/>
                </a:solidFill>
                <a:latin typeface="Microsoft YaHei"/>
                <a:cs typeface="Microsoft YaHei"/>
              </a:rPr>
              <a:t>……</a:t>
            </a:r>
            <a:endParaRPr sz="2100">
              <a:latin typeface="Microsoft YaHei"/>
              <a:cs typeface="Microsoft YaHei"/>
            </a:endParaRPr>
          </a:p>
          <a:p>
            <a:pPr marL="415290" indent="-405765">
              <a:spcBef>
                <a:spcPts val="1260"/>
              </a:spcBef>
              <a:buSzPct val="96428"/>
              <a:buAutoNum type="arabicPeriod" startAt="17"/>
              <a:tabLst>
                <a:tab pos="415290" algn="l"/>
              </a:tabLst>
            </a:pP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文創產業人才：</a:t>
            </a:r>
            <a:endParaRPr sz="2100">
              <a:latin typeface="Microsoft YaHei"/>
              <a:cs typeface="Microsoft YaHei"/>
            </a:endParaRPr>
          </a:p>
          <a:p>
            <a:pPr marL="9525">
              <a:spcBef>
                <a:spcPts val="1260"/>
              </a:spcBef>
            </a:pPr>
            <a:r>
              <a:rPr sz="2100" b="1" spc="-8" dirty="0">
                <a:solidFill>
                  <a:srgbClr val="C00000"/>
                </a:solidFill>
                <a:latin typeface="Microsoft YaHei"/>
                <a:cs typeface="Microsoft YaHei"/>
              </a:rPr>
              <a:t>文化產業化、產業文創</a:t>
            </a:r>
            <a:r>
              <a:rPr sz="2100" b="1" spc="-4" dirty="0">
                <a:solidFill>
                  <a:srgbClr val="C00000"/>
                </a:solidFill>
                <a:latin typeface="Microsoft YaHei"/>
                <a:cs typeface="Microsoft YaHei"/>
              </a:rPr>
              <a:t>化</a:t>
            </a:r>
            <a:r>
              <a:rPr sz="2100" b="1" spc="-8" dirty="0">
                <a:solidFill>
                  <a:srgbClr val="001F5F"/>
                </a:solidFill>
                <a:latin typeface="Microsoft YaHei"/>
                <a:cs typeface="Microsoft YaHei"/>
              </a:rPr>
              <a:t>的技能</a:t>
            </a:r>
            <a:endParaRPr sz="2100">
              <a:latin typeface="Microsoft YaHei"/>
              <a:cs typeface="Microsoft YaHei"/>
            </a:endParaRPr>
          </a:p>
          <a:p>
            <a:pPr marL="415290" indent="-405765">
              <a:spcBef>
                <a:spcPts val="1264"/>
              </a:spcBef>
              <a:buSzPct val="96428"/>
              <a:buAutoNum type="arabicPeriod" startAt="18"/>
              <a:tabLst>
                <a:tab pos="415290" algn="l"/>
              </a:tabLst>
            </a:pP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表演藝術人才：</a:t>
            </a:r>
            <a:endParaRPr sz="2100">
              <a:latin typeface="Microsoft YaHei"/>
              <a:cs typeface="Microsoft YaHei"/>
            </a:endParaRPr>
          </a:p>
          <a:p>
            <a:pPr marL="9525">
              <a:spcBef>
                <a:spcPts val="1260"/>
              </a:spcBef>
            </a:pP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影視、音樂、繪畫、</a:t>
            </a:r>
            <a:r>
              <a:rPr sz="2100" b="1" spc="-4" dirty="0">
                <a:solidFill>
                  <a:srgbClr val="C00000"/>
                </a:solidFill>
                <a:latin typeface="Microsoft YaHei"/>
                <a:cs typeface="Microsoft YaHei"/>
              </a:rPr>
              <a:t>自媒體經營</a:t>
            </a: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、</a:t>
            </a:r>
            <a:r>
              <a:rPr sz="2100" b="1" dirty="0">
                <a:solidFill>
                  <a:srgbClr val="001F5F"/>
                </a:solidFill>
                <a:latin typeface="Microsoft YaHei"/>
                <a:cs typeface="Microsoft YaHei"/>
              </a:rPr>
              <a:t>經</a:t>
            </a: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紀及</a:t>
            </a:r>
            <a:r>
              <a:rPr sz="2100" b="1" dirty="0">
                <a:solidFill>
                  <a:srgbClr val="001F5F"/>
                </a:solidFill>
                <a:latin typeface="Microsoft YaHei"/>
                <a:cs typeface="Microsoft YaHei"/>
              </a:rPr>
              <a:t>企</a:t>
            </a: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業化</a:t>
            </a:r>
            <a:r>
              <a:rPr sz="2100" b="1" dirty="0">
                <a:solidFill>
                  <a:srgbClr val="001F5F"/>
                </a:solidFill>
                <a:latin typeface="Microsoft YaHei"/>
                <a:cs typeface="Microsoft YaHei"/>
              </a:rPr>
              <a:t>、</a:t>
            </a: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產業</a:t>
            </a:r>
            <a:r>
              <a:rPr sz="2100" b="1" dirty="0">
                <a:solidFill>
                  <a:srgbClr val="001F5F"/>
                </a:solidFill>
                <a:latin typeface="Microsoft YaHei"/>
                <a:cs typeface="Microsoft YaHei"/>
              </a:rPr>
              <a:t>化</a:t>
            </a: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、藝</a:t>
            </a:r>
            <a:r>
              <a:rPr sz="2100" b="1" dirty="0">
                <a:solidFill>
                  <a:srgbClr val="001F5F"/>
                </a:solidFill>
                <a:latin typeface="Microsoft YaHei"/>
                <a:cs typeface="Microsoft YaHei"/>
              </a:rPr>
              <a:t>術</a:t>
            </a: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收藏</a:t>
            </a:r>
            <a:endParaRPr sz="2100">
              <a:latin typeface="Microsoft YaHei"/>
              <a:cs typeface="Microsoft YaHei"/>
            </a:endParaRPr>
          </a:p>
        </p:txBody>
      </p:sp>
    </p:spTree>
    <p:extLst>
      <p:ext uri="{BB962C8B-B14F-4D97-AF65-F5344CB8AC3E}">
        <p14:creationId xmlns:p14="http://schemas.microsoft.com/office/powerpoint/2010/main" val="333824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9055" y="73430"/>
            <a:ext cx="4472464" cy="530273"/>
          </a:xfrm>
          <a:prstGeom prst="rect">
            <a:avLst/>
          </a:prstGeom>
        </p:spPr>
        <p:txBody>
          <a:bodyPr spcFirstLastPara="1" vert="horz" wrap="square" lIns="0" tIns="9525" rIns="0" bIns="0" rtlCol="0" anchor="ctr" anchorCtr="0">
            <a:spAutoFit/>
          </a:bodyPr>
          <a:lstStyle/>
          <a:p>
            <a:pPr marL="9525">
              <a:spcBef>
                <a:spcPts val="75"/>
              </a:spcBef>
            </a:pPr>
            <a:r>
              <a:rPr sz="3300" b="1" dirty="0">
                <a:solidFill>
                  <a:srgbClr val="001F5F"/>
                </a:solidFill>
                <a:latin typeface="Microsoft YaHei"/>
                <a:cs typeface="Microsoft YaHei"/>
              </a:rPr>
              <a:t>類別</a:t>
            </a:r>
            <a:r>
              <a:rPr sz="33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6</a:t>
            </a:r>
            <a:r>
              <a:rPr sz="3300" b="1" dirty="0">
                <a:solidFill>
                  <a:srgbClr val="001F5F"/>
                </a:solidFill>
                <a:latin typeface="Microsoft YaHei"/>
                <a:cs typeface="Microsoft YaHei"/>
              </a:rPr>
              <a:t>：新型設計產業類</a:t>
            </a:r>
            <a:endParaRPr sz="3300">
              <a:latin typeface="Microsoft YaHei"/>
              <a:cs typeface="Microsoft YaHe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18515" y="947551"/>
            <a:ext cx="8281035" cy="3894816"/>
          </a:xfrm>
          <a:prstGeom prst="rect">
            <a:avLst/>
          </a:prstGeom>
        </p:spPr>
        <p:txBody>
          <a:bodyPr vert="horz" wrap="square" lIns="0" tIns="169069" rIns="0" bIns="0" rtlCol="0">
            <a:spAutoFit/>
          </a:bodyPr>
          <a:lstStyle/>
          <a:p>
            <a:pPr marL="415290" indent="-405765">
              <a:spcBef>
                <a:spcPts val="1331"/>
              </a:spcBef>
              <a:buSzPct val="96428"/>
              <a:buAutoNum type="arabicPeriod" startAt="19"/>
              <a:tabLst>
                <a:tab pos="415290" algn="l"/>
              </a:tabLst>
            </a:pP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工業設計人才：</a:t>
            </a:r>
            <a:endParaRPr sz="2100">
              <a:latin typeface="Microsoft YaHei"/>
              <a:cs typeface="Microsoft YaHei"/>
            </a:endParaRPr>
          </a:p>
          <a:p>
            <a:pPr marL="9525">
              <a:spcBef>
                <a:spcPts val="1260"/>
              </a:spcBef>
            </a:pPr>
            <a:r>
              <a:rPr sz="2100" b="1" spc="-8" dirty="0">
                <a:solidFill>
                  <a:srgbClr val="001F5F"/>
                </a:solidFill>
                <a:latin typeface="Microsoft YaHei"/>
                <a:cs typeface="Microsoft YaHei"/>
              </a:rPr>
              <a:t>結合</a:t>
            </a:r>
            <a:r>
              <a:rPr sz="2100" b="1" spc="-8" dirty="0">
                <a:solidFill>
                  <a:srgbClr val="C00000"/>
                </a:solidFill>
                <a:latin typeface="Microsoft YaHei"/>
                <a:cs typeface="Microsoft YaHei"/>
              </a:rPr>
              <a:t>AI和ESG</a:t>
            </a:r>
            <a:r>
              <a:rPr sz="2100" b="1" spc="-8" dirty="0">
                <a:solidFill>
                  <a:srgbClr val="001F5F"/>
                </a:solidFill>
                <a:latin typeface="Microsoft YaHei"/>
                <a:cs typeface="Microsoft YaHei"/>
              </a:rPr>
              <a:t>精神，於製程、工</a:t>
            </a:r>
            <a:r>
              <a:rPr sz="2100" b="1" dirty="0">
                <a:solidFill>
                  <a:srgbClr val="001F5F"/>
                </a:solidFill>
                <a:latin typeface="Microsoft YaHei"/>
                <a:cs typeface="Microsoft YaHei"/>
              </a:rPr>
              <a:t>廠</a:t>
            </a:r>
            <a:r>
              <a:rPr sz="2100" b="1" spc="-8" dirty="0">
                <a:solidFill>
                  <a:srgbClr val="001F5F"/>
                </a:solidFill>
                <a:latin typeface="Microsoft YaHei"/>
                <a:cs typeface="Microsoft YaHei"/>
              </a:rPr>
              <a:t>動線</a:t>
            </a:r>
            <a:r>
              <a:rPr sz="2100" b="1" dirty="0">
                <a:solidFill>
                  <a:srgbClr val="001F5F"/>
                </a:solidFill>
                <a:latin typeface="Microsoft YaHei"/>
                <a:cs typeface="Microsoft YaHei"/>
              </a:rPr>
              <a:t>、</a:t>
            </a:r>
            <a:r>
              <a:rPr sz="2100" b="1" spc="-8" dirty="0">
                <a:solidFill>
                  <a:srgbClr val="001F5F"/>
                </a:solidFill>
                <a:latin typeface="Microsoft YaHei"/>
                <a:cs typeface="Microsoft YaHei"/>
              </a:rPr>
              <a:t>物流</a:t>
            </a:r>
            <a:r>
              <a:rPr sz="2100" b="1" dirty="0">
                <a:solidFill>
                  <a:srgbClr val="001F5F"/>
                </a:solidFill>
                <a:latin typeface="Microsoft YaHei"/>
                <a:cs typeface="Microsoft YaHei"/>
              </a:rPr>
              <a:t>倉</a:t>
            </a:r>
            <a:r>
              <a:rPr sz="2100" b="1" spc="-8" dirty="0">
                <a:solidFill>
                  <a:srgbClr val="001F5F"/>
                </a:solidFill>
                <a:latin typeface="Microsoft YaHei"/>
                <a:cs typeface="Microsoft YaHei"/>
              </a:rPr>
              <a:t>管的</a:t>
            </a:r>
            <a:r>
              <a:rPr sz="2100" b="1" dirty="0">
                <a:solidFill>
                  <a:srgbClr val="001F5F"/>
                </a:solidFill>
                <a:latin typeface="Microsoft YaHei"/>
                <a:cs typeface="Microsoft YaHei"/>
              </a:rPr>
              <a:t>重</a:t>
            </a:r>
            <a:r>
              <a:rPr sz="2100" b="1" spc="-8" dirty="0">
                <a:solidFill>
                  <a:srgbClr val="001F5F"/>
                </a:solidFill>
                <a:latin typeface="Microsoft YaHei"/>
                <a:cs typeface="Microsoft YaHei"/>
              </a:rPr>
              <a:t>新設</a:t>
            </a:r>
            <a:r>
              <a:rPr sz="2100" b="1" dirty="0">
                <a:solidFill>
                  <a:srgbClr val="001F5F"/>
                </a:solidFill>
                <a:latin typeface="Microsoft YaHei"/>
                <a:cs typeface="Microsoft YaHei"/>
              </a:rPr>
              <a:t>計</a:t>
            </a:r>
            <a:r>
              <a:rPr sz="2100" b="1" spc="-8" dirty="0">
                <a:solidFill>
                  <a:srgbClr val="001F5F"/>
                </a:solidFill>
                <a:latin typeface="Microsoft YaHei"/>
                <a:cs typeface="Microsoft YaHei"/>
              </a:rPr>
              <a:t>及進化</a:t>
            </a:r>
            <a:endParaRPr sz="2100">
              <a:latin typeface="Microsoft YaHei"/>
              <a:cs typeface="Microsoft YaHei"/>
            </a:endParaRPr>
          </a:p>
          <a:p>
            <a:pPr marL="415290" indent="-405765">
              <a:spcBef>
                <a:spcPts val="1260"/>
              </a:spcBef>
              <a:buSzPct val="96428"/>
              <a:buAutoNum type="arabicPeriod" startAt="20"/>
              <a:tabLst>
                <a:tab pos="415290" algn="l"/>
              </a:tabLst>
            </a:pP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商品設計人才：</a:t>
            </a:r>
            <a:endParaRPr sz="2100">
              <a:latin typeface="Microsoft YaHei"/>
              <a:cs typeface="Microsoft YaHei"/>
            </a:endParaRPr>
          </a:p>
          <a:p>
            <a:pPr marL="9525" marR="196691">
              <a:lnSpc>
                <a:spcPts val="3780"/>
              </a:lnSpc>
              <a:spcBef>
                <a:spcPts val="338"/>
              </a:spcBef>
            </a:pPr>
            <a:r>
              <a:rPr sz="2100" b="1" spc="-8" dirty="0">
                <a:solidFill>
                  <a:srgbClr val="001F5F"/>
                </a:solidFill>
                <a:latin typeface="Microsoft YaHei"/>
                <a:cs typeface="Microsoft YaHei"/>
              </a:rPr>
              <a:t>運用大數據、ESG、特材</a:t>
            </a: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、</a:t>
            </a:r>
            <a:r>
              <a:rPr sz="2100" b="1" spc="-8" dirty="0">
                <a:solidFill>
                  <a:srgbClr val="001F5F"/>
                </a:solidFill>
                <a:latin typeface="Microsoft YaHei"/>
                <a:cs typeface="Microsoft YaHei"/>
              </a:rPr>
              <a:t>3D列</a:t>
            </a:r>
            <a:r>
              <a:rPr sz="2100" b="1" dirty="0">
                <a:solidFill>
                  <a:srgbClr val="001F5F"/>
                </a:solidFill>
                <a:latin typeface="Microsoft YaHei"/>
                <a:cs typeface="Microsoft YaHei"/>
              </a:rPr>
              <a:t>印……</a:t>
            </a: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進行更有效</a:t>
            </a:r>
            <a:r>
              <a:rPr sz="2100" b="1" dirty="0">
                <a:solidFill>
                  <a:srgbClr val="001F5F"/>
                </a:solidFill>
                <a:latin typeface="Microsoft YaHei"/>
                <a:cs typeface="Microsoft YaHei"/>
              </a:rPr>
              <a:t>能</a:t>
            </a: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及符合主流</a:t>
            </a:r>
            <a:r>
              <a:rPr sz="2100" b="1" dirty="0">
                <a:solidFill>
                  <a:srgbClr val="001F5F"/>
                </a:solidFill>
                <a:latin typeface="Microsoft YaHei"/>
                <a:cs typeface="Microsoft YaHei"/>
              </a:rPr>
              <a:t>價</a:t>
            </a: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值 的設計</a:t>
            </a:r>
            <a:endParaRPr sz="2100">
              <a:latin typeface="Microsoft YaHei"/>
              <a:cs typeface="Microsoft YaHei"/>
            </a:endParaRPr>
          </a:p>
          <a:p>
            <a:pPr marL="415290" indent="-405765">
              <a:spcBef>
                <a:spcPts val="926"/>
              </a:spcBef>
              <a:buSzPct val="96428"/>
              <a:buAutoNum type="arabicPeriod" startAt="21"/>
              <a:tabLst>
                <a:tab pos="415290" algn="l"/>
              </a:tabLst>
            </a:pP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土建設計人才：</a:t>
            </a:r>
            <a:endParaRPr sz="2100">
              <a:latin typeface="Microsoft YaHei"/>
              <a:cs typeface="Microsoft YaHei"/>
            </a:endParaRPr>
          </a:p>
          <a:p>
            <a:pPr marL="9525" marR="3810">
              <a:lnSpc>
                <a:spcPct val="150000"/>
              </a:lnSpc>
            </a:pP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因應</a:t>
            </a:r>
            <a:r>
              <a:rPr sz="2100" b="1" spc="-4" dirty="0">
                <a:solidFill>
                  <a:srgbClr val="C00000"/>
                </a:solidFill>
                <a:latin typeface="Microsoft YaHei"/>
                <a:cs typeface="Microsoft YaHei"/>
              </a:rPr>
              <a:t>危老、都更、綠建築、韌性國</a:t>
            </a:r>
            <a:r>
              <a:rPr sz="2100" b="1" dirty="0">
                <a:solidFill>
                  <a:srgbClr val="C00000"/>
                </a:solidFill>
                <a:latin typeface="Microsoft YaHei"/>
                <a:cs typeface="Microsoft YaHei"/>
              </a:rPr>
              <a:t>土</a:t>
            </a:r>
            <a:r>
              <a:rPr sz="2100" b="1" spc="-4" dirty="0">
                <a:solidFill>
                  <a:srgbClr val="C00000"/>
                </a:solidFill>
                <a:latin typeface="Microsoft YaHei"/>
                <a:cs typeface="Microsoft YaHei"/>
              </a:rPr>
              <a:t>以及</a:t>
            </a:r>
            <a:r>
              <a:rPr sz="2100" b="1" dirty="0">
                <a:solidFill>
                  <a:srgbClr val="C00000"/>
                </a:solidFill>
                <a:latin typeface="Microsoft YaHei"/>
                <a:cs typeface="Microsoft YaHei"/>
              </a:rPr>
              <a:t>產</a:t>
            </a:r>
            <a:r>
              <a:rPr sz="2100" b="1" spc="-4" dirty="0">
                <a:solidFill>
                  <a:srgbClr val="C00000"/>
                </a:solidFill>
                <a:latin typeface="Microsoft YaHei"/>
                <a:cs typeface="Microsoft YaHei"/>
              </a:rPr>
              <a:t>業配</a:t>
            </a:r>
            <a:r>
              <a:rPr sz="2100" b="1" spc="15" dirty="0">
                <a:solidFill>
                  <a:srgbClr val="C00000"/>
                </a:solidFill>
                <a:latin typeface="Microsoft YaHei"/>
                <a:cs typeface="Microsoft YaHei"/>
              </a:rPr>
              <a:t>置</a:t>
            </a: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，進</a:t>
            </a:r>
            <a:r>
              <a:rPr sz="2100" b="1" dirty="0">
                <a:solidFill>
                  <a:srgbClr val="001F5F"/>
                </a:solidFill>
                <a:latin typeface="Microsoft YaHei"/>
                <a:cs typeface="Microsoft YaHei"/>
              </a:rPr>
              <a:t>行</a:t>
            </a: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新型</a:t>
            </a:r>
            <a:r>
              <a:rPr sz="2100" b="1" dirty="0">
                <a:solidFill>
                  <a:srgbClr val="001F5F"/>
                </a:solidFill>
                <a:latin typeface="Microsoft YaHei"/>
                <a:cs typeface="Microsoft YaHei"/>
              </a:rPr>
              <a:t>態</a:t>
            </a:r>
            <a:r>
              <a:rPr sz="2100" b="1" spc="-4" dirty="0">
                <a:solidFill>
                  <a:srgbClr val="001F5F"/>
                </a:solidFill>
                <a:latin typeface="Microsoft YaHei"/>
                <a:cs typeface="Microsoft YaHei"/>
              </a:rPr>
              <a:t>的土建 設計</a:t>
            </a:r>
            <a:endParaRPr sz="2100">
              <a:latin typeface="Microsoft YaHei"/>
              <a:cs typeface="Microsoft YaHei"/>
            </a:endParaRPr>
          </a:p>
        </p:txBody>
      </p:sp>
    </p:spTree>
    <p:extLst>
      <p:ext uri="{BB962C8B-B14F-4D97-AF65-F5344CB8AC3E}">
        <p14:creationId xmlns:p14="http://schemas.microsoft.com/office/powerpoint/2010/main" val="138048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4465</TotalTime>
  <Words>340</Words>
  <Application>Microsoft Office PowerPoint</Application>
  <PresentationFormat>如螢幕大小 (16:9)</PresentationFormat>
  <Paragraphs>64</Paragraphs>
  <Slides>11</Slides>
  <Notes>11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6" baseType="lpstr">
      <vt:lpstr>Microsoft YaHei</vt:lpstr>
      <vt:lpstr>Microsoft JhengHei</vt:lpstr>
      <vt:lpstr>Arial</vt:lpstr>
      <vt:lpstr>Calibri</vt:lpstr>
      <vt:lpstr>Office 佈景主題</vt:lpstr>
      <vt:lpstr>PowerPoint 簡報</vt:lpstr>
      <vt:lpstr>PowerPoint 簡報</vt:lpstr>
      <vt:lpstr>台灣未來最被需要的 28種人才</vt:lpstr>
      <vt:lpstr>類別1：智慧生活類</vt:lpstr>
      <vt:lpstr>類別2：生命進化類</vt:lpstr>
      <vt:lpstr>類別3：永續發展類</vt:lpstr>
      <vt:lpstr>類別4：國家重點產業類</vt:lpstr>
      <vt:lpstr>類別5：新時尚生活產業類</vt:lpstr>
      <vt:lpstr>類別6：新型設計產業類</vt:lpstr>
      <vt:lpstr>類別7：迭代轉型產業類</vt:lpstr>
      <vt:lpstr>類別7：迭代轉型產業類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Dell790-64</dc:creator>
  <cp:lastModifiedBy>EDU-121</cp:lastModifiedBy>
  <cp:revision>59</cp:revision>
  <cp:lastPrinted>2024-08-25T23:28:38Z</cp:lastPrinted>
  <dcterms:created xsi:type="dcterms:W3CDTF">2019-08-22T05:41:54Z</dcterms:created>
  <dcterms:modified xsi:type="dcterms:W3CDTF">2024-08-26T03:07:25Z</dcterms:modified>
</cp:coreProperties>
</file>