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jhLqImznoY+icQTwnWxprhKmZY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BF237D-C84D-4ACE-8188-15ADEC7E9E7F}">
  <a:tblStyle styleId="{FCBF237D-C84D-4ACE-8188-15ADEC7E9E7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6E6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6E6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eCell>
    <a:sw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6164C00-DD40-4D6E-B8ED-2DAACE7C329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0D787A8-A398-4437-ADE5-FE52DF790E28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4BBDA9-00C5-42A8-9685-C51C2FA82F76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345" autoAdjust="0"/>
  </p:normalViewPr>
  <p:slideViewPr>
    <p:cSldViewPr snapToGrid="0">
      <p:cViewPr varScale="1">
        <p:scale>
          <a:sx n="86" d="100"/>
          <a:sy n="86" d="100"/>
        </p:scale>
        <p:origin x="828" y="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zh-TW" altLang="en-US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8965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4078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26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818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zh-TW" altLang="en-US" sz="1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4775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03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8639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473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60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TW" sz="1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579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00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0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54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0" i="0">
                <a:solidFill>
                  <a:srgbClr val="006FC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207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2"/>
          <p:cNvSpPr txBox="1">
            <a:spLocks noGrp="1"/>
          </p:cNvSpPr>
          <p:nvPr>
            <p:ph type="body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32"/>
          <p:cNvSpPr txBox="1">
            <a:spLocks noGrp="1"/>
          </p:cNvSpPr>
          <p:nvPr>
            <p:ph type="body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3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3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3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33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3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51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55" y="73430"/>
            <a:ext cx="4472464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7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：迭代轉型產業類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515" y="947551"/>
            <a:ext cx="8198168" cy="3453670"/>
          </a:xfrm>
          <a:prstGeom prst="rect">
            <a:avLst/>
          </a:prstGeom>
        </p:spPr>
        <p:txBody>
          <a:bodyPr vert="horz" wrap="square" lIns="0" tIns="169069" rIns="0" bIns="0" rtlCol="0">
            <a:spAutoFit/>
          </a:bodyPr>
          <a:lstStyle/>
          <a:p>
            <a:pPr marL="415290" indent="-405765">
              <a:spcBef>
                <a:spcPts val="1331"/>
              </a:spcBef>
              <a:buSzPct val="96428"/>
              <a:buAutoNum type="arabicPeriod" startAt="22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新零售人才：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新電商、新通路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的運作操盤</a:t>
            </a:r>
            <a:endParaRPr sz="2100">
              <a:latin typeface="Microsoft YaHei"/>
              <a:cs typeface="Microsoft YaHei"/>
            </a:endParaRPr>
          </a:p>
          <a:p>
            <a:pPr marL="415290" indent="-406241">
              <a:spcBef>
                <a:spcPts val="1260"/>
              </a:spcBef>
              <a:buSzPct val="96428"/>
              <a:buAutoNum type="arabicPeriod" startAt="22"/>
              <a:tabLst>
                <a:tab pos="415766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新觀旅人才：觀光操作、餐旅運營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會展經濟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永續旅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遊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經濟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22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新傳播人才：政府及企業內外宣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新型</a:t>
            </a:r>
            <a:r>
              <a:rPr sz="2100" b="1" spc="8" dirty="0">
                <a:solidFill>
                  <a:srgbClr val="C00000"/>
                </a:solidFill>
                <a:latin typeface="Microsoft YaHei"/>
                <a:cs typeface="Microsoft YaHei"/>
              </a:rPr>
              <a:t>態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品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牌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關</a:t>
            </a:r>
            <a:r>
              <a:rPr sz="2100" b="1" spc="8" dirty="0">
                <a:solidFill>
                  <a:srgbClr val="001F5F"/>
                </a:solidFill>
                <a:latin typeface="Microsoft YaHei"/>
                <a:cs typeface="Microsoft YaHei"/>
              </a:rPr>
              <a:t>係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……</a:t>
            </a:r>
            <a:endParaRPr sz="2100">
              <a:latin typeface="Microsoft YaHei"/>
              <a:cs typeface="Microsoft YaHei"/>
            </a:endParaRPr>
          </a:p>
          <a:p>
            <a:pPr marL="415290" indent="-406241">
              <a:spcBef>
                <a:spcPts val="1260"/>
              </a:spcBef>
              <a:buSzPct val="96428"/>
              <a:buAutoNum type="arabicPeriod" startAt="22"/>
              <a:tabLst>
                <a:tab pos="415766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新智庫人才：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地緣政治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、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ESG分析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新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產業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分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析、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國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際新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法</a:t>
            </a:r>
            <a:r>
              <a:rPr sz="2100" b="1" spc="-1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ESG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4"/>
              </a:spcBef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新法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……</a:t>
            </a:r>
            <a:endParaRPr sz="2100">
              <a:latin typeface="Microsoft YaHei"/>
              <a:cs typeface="Microsoft YaHei"/>
            </a:endParaRPr>
          </a:p>
          <a:p>
            <a:pPr marL="9525" marR="3810">
              <a:lnSpc>
                <a:spcPts val="3780"/>
              </a:lnSpc>
              <a:spcBef>
                <a:spcPts val="188"/>
              </a:spcBef>
              <a:buSzPct val="96428"/>
              <a:buAutoNum type="arabicPeriod" startAt="26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新語言人才：在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可能取代外語人才下，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語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言人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如何</a:t>
            </a:r>
            <a:r>
              <a:rPr sz="2100" b="1" spc="-23" dirty="0">
                <a:solidFill>
                  <a:srgbClr val="001F5F"/>
                </a:solidFill>
                <a:latin typeface="Microsoft YaHei"/>
                <a:cs typeface="Microsoft YaHei"/>
              </a:rPr>
              <a:t>和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和平共 處，甚至補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之不足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5400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55" y="73430"/>
            <a:ext cx="4472464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7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：迭代轉型產業類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516" y="947551"/>
            <a:ext cx="8328184" cy="3225402"/>
          </a:xfrm>
          <a:prstGeom prst="rect">
            <a:avLst/>
          </a:prstGeom>
        </p:spPr>
        <p:txBody>
          <a:bodyPr vert="horz" wrap="square" lIns="0" tIns="169069" rIns="0" bIns="0" rtlCol="0">
            <a:spAutoFit/>
          </a:bodyPr>
          <a:lstStyle/>
          <a:p>
            <a:pPr marL="415290" indent="-405765">
              <a:spcBef>
                <a:spcPts val="1331"/>
              </a:spcBef>
              <a:buSzPct val="96428"/>
              <a:buAutoNum type="arabicPeriod" startAt="27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新教育人才：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在AI可能取代教育人才下，如何運用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人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性優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勢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，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與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AI和平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共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處，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甚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至補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之不足</a:t>
            </a:r>
            <a:endParaRPr sz="2100">
              <a:latin typeface="Microsoft YaHei"/>
              <a:cs typeface="Microsoft YaHei"/>
            </a:endParaRPr>
          </a:p>
          <a:p>
            <a:pPr>
              <a:spcBef>
                <a:spcPts val="68"/>
              </a:spcBef>
            </a:pPr>
            <a:endParaRPr sz="2700">
              <a:latin typeface="Microsoft YaHei"/>
              <a:cs typeface="Microsoft YaHei"/>
            </a:endParaRPr>
          </a:p>
          <a:p>
            <a:pPr marL="415290" indent="-405765">
              <a:buSzPct val="96428"/>
              <a:buAutoNum type="arabicPeriod" startAt="28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新醫療人才：</a:t>
            </a:r>
            <a:endParaRPr sz="2100">
              <a:latin typeface="Microsoft YaHei"/>
              <a:cs typeface="Microsoft YaHei"/>
            </a:endParaRPr>
          </a:p>
          <a:p>
            <a:pPr marL="9525" marR="29528">
              <a:lnSpc>
                <a:spcPts val="3780"/>
              </a:lnSpc>
              <a:spcBef>
                <a:spcPts val="188"/>
              </a:spcBef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在人類老化，醫療需求大增，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但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及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機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器人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取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代部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分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醫療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程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序下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，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如何 運用人性優勢，與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AI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和平共處，甚至</a:t>
            </a:r>
            <a:r>
              <a:rPr sz="2100" b="1" spc="-15" dirty="0">
                <a:solidFill>
                  <a:srgbClr val="001F5F"/>
                </a:solidFill>
                <a:latin typeface="Microsoft YaHei"/>
                <a:cs typeface="Microsoft YaHei"/>
              </a:rPr>
              <a:t>補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AI之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足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7595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51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1201" y="1840371"/>
            <a:ext cx="5162550" cy="1407437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>
              <a:spcBef>
                <a:spcPts val="75"/>
              </a:spcBef>
            </a:pPr>
            <a:r>
              <a:rPr sz="45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台灣未來最被需要的</a:t>
            </a:r>
            <a:endParaRPr sz="4500">
              <a:latin typeface="Microsoft YaHei"/>
              <a:cs typeface="Microsoft YaHei"/>
            </a:endParaRPr>
          </a:p>
          <a:p>
            <a:pPr>
              <a:spcBef>
                <a:spcPts val="11"/>
              </a:spcBef>
            </a:pPr>
            <a:r>
              <a:rPr sz="45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28</a:t>
            </a:r>
            <a:r>
              <a:rPr sz="4500" b="1" dirty="0">
                <a:solidFill>
                  <a:srgbClr val="001F5F"/>
                </a:solidFill>
                <a:latin typeface="Microsoft YaHei"/>
                <a:cs typeface="Microsoft YaHei"/>
              </a:rPr>
              <a:t>種人才</a:t>
            </a:r>
            <a:endParaRPr sz="45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9006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752" y="65238"/>
            <a:ext cx="3633788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1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：智慧生活類</a:t>
            </a:r>
            <a:endParaRPr sz="3300" dirty="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753" y="771129"/>
            <a:ext cx="8625840" cy="438004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lnSpc>
                <a:spcPct val="150100"/>
              </a:lnSpc>
              <a:spcBef>
                <a:spcPts val="75"/>
              </a:spcBef>
              <a:buSzPct val="96428"/>
              <a:buAutoNum type="arabicPeriod"/>
              <a:tabLst>
                <a:tab pos="250984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數位賦權人才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：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大數據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運用及平台建置、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AI</a:t>
            </a:r>
            <a:r>
              <a:rPr sz="2100" b="1" spc="45" dirty="0">
                <a:solidFill>
                  <a:srgbClr val="C00000"/>
                </a:solidFill>
                <a:latin typeface="Microsoft YaHei"/>
                <a:cs typeface="Microsoft YaHei"/>
              </a:rPr>
              <a:t> 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與人腦協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作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技術、數據優化 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各種決策</a:t>
            </a:r>
            <a:endParaRPr sz="2100" dirty="0">
              <a:latin typeface="Microsoft YaHei"/>
              <a:cs typeface="Microsoft YaHei"/>
            </a:endParaRPr>
          </a:p>
          <a:p>
            <a:pPr marL="9525" marR="109061">
              <a:lnSpc>
                <a:spcPts val="3780"/>
              </a:lnSpc>
              <a:spcBef>
                <a:spcPts val="338"/>
              </a:spcBef>
              <a:buSzPct val="96428"/>
              <a:buAutoNum type="arabicPeriod"/>
              <a:tabLst>
                <a:tab pos="250984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網宇世界人才：真實與虛擬世界體驗無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縫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接軌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，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滿足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個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性化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與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適應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性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需 求，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元宇宙與多媒</a:t>
            </a:r>
            <a:r>
              <a:rPr sz="2100" b="1" spc="-15" dirty="0">
                <a:solidFill>
                  <a:srgbClr val="C00000"/>
                </a:solidFill>
                <a:latin typeface="Microsoft YaHei"/>
                <a:cs typeface="Microsoft YaHei"/>
              </a:rPr>
              <a:t>體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整合技術</a:t>
            </a:r>
            <a:endParaRPr sz="2100" dirty="0">
              <a:latin typeface="Microsoft YaHei"/>
              <a:cs typeface="Microsoft YaHei"/>
            </a:endParaRPr>
          </a:p>
          <a:p>
            <a:pPr marL="9525" marR="107156">
              <a:lnSpc>
                <a:spcPts val="3780"/>
              </a:lnSpc>
              <a:buSzPct val="96428"/>
              <a:buAutoNum type="arabicPeriod"/>
              <a:tabLst>
                <a:tab pos="250984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自駕革命人才：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自駕與車聯網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設計與技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術，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後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移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動革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命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時</a:t>
            </a:r>
            <a:r>
              <a:rPr sz="2100" b="1" spc="4" dirty="0">
                <a:solidFill>
                  <a:srgbClr val="C00000"/>
                </a:solidFill>
                <a:latin typeface="Microsoft YaHei"/>
                <a:cs typeface="Microsoft YaHei"/>
              </a:rPr>
              <a:t>代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的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交通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運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輸 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及物流設計、機器人與虛擬場域形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塑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新工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作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模式</a:t>
            </a:r>
            <a:endParaRPr sz="2100" dirty="0">
              <a:latin typeface="Microsoft YaHei"/>
              <a:cs typeface="Microsoft YaHei"/>
            </a:endParaRPr>
          </a:p>
          <a:p>
            <a:pPr marL="9525" marR="82867">
              <a:lnSpc>
                <a:spcPts val="3780"/>
              </a:lnSpc>
              <a:spcBef>
                <a:spcPts val="4"/>
              </a:spcBef>
              <a:buSzPct val="96428"/>
              <a:buAutoNum type="arabicPeriod"/>
              <a:tabLst>
                <a:tab pos="250984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韌性應用人才：利用科技發展適應環境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變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化系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統</a:t>
            </a:r>
            <a:r>
              <a:rPr sz="2100" b="1" spc="8" dirty="0">
                <a:solidFill>
                  <a:srgbClr val="001F5F"/>
                </a:solidFill>
                <a:latin typeface="Microsoft YaHei"/>
                <a:cs typeface="Microsoft YaHei"/>
              </a:rPr>
              <a:t>及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預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警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抗災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機制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，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提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升 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關鍵數位基礎設施自主性，達數位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平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權，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建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構跨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境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網路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安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全機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制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及認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證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標</a:t>
            </a:r>
            <a:endParaRPr sz="2100" dirty="0">
              <a:latin typeface="Microsoft YaHei"/>
              <a:cs typeface="Microsoft YaHei"/>
            </a:endParaRPr>
          </a:p>
          <a:p>
            <a:pPr marL="9525">
              <a:spcBef>
                <a:spcPts val="926"/>
              </a:spcBef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準，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資安人才</a:t>
            </a:r>
            <a:endParaRPr sz="2100" dirty="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8012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752" y="65238"/>
            <a:ext cx="3633788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2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：生命進化類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753" y="771128"/>
            <a:ext cx="8547735" cy="3216105"/>
          </a:xfrm>
          <a:prstGeom prst="rect">
            <a:avLst/>
          </a:prstGeom>
        </p:spPr>
        <p:txBody>
          <a:bodyPr vert="horz" wrap="square" lIns="0" tIns="170021" rIns="0" bIns="0" rtlCol="0">
            <a:spAutoFit/>
          </a:bodyPr>
          <a:lstStyle/>
          <a:p>
            <a:pPr marL="250508" indent="-241459">
              <a:spcBef>
                <a:spcPts val="1339"/>
              </a:spcBef>
              <a:buSzPct val="96428"/>
              <a:buAutoNum type="arabicPeriod" startAt="5"/>
              <a:tabLst>
                <a:tab pos="250984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樂齡進化人才：</a:t>
            </a:r>
            <a:endParaRPr sz="2100">
              <a:latin typeface="Microsoft YaHei"/>
              <a:cs typeface="Microsoft YaHei"/>
            </a:endParaRPr>
          </a:p>
          <a:p>
            <a:pPr marL="9525" marR="3810">
              <a:lnSpc>
                <a:spcPct val="150000"/>
              </a:lnSpc>
            </a:pP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延緩衰老及健康餘命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設計技能</a:t>
            </a:r>
            <a:r>
              <a:rPr sz="2100" b="1" spc="-1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智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慧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新照</a:t>
            </a:r>
            <a:r>
              <a:rPr sz="2100" b="1" spc="8" dirty="0">
                <a:solidFill>
                  <a:srgbClr val="C00000"/>
                </a:solidFill>
                <a:latin typeface="Microsoft YaHei"/>
                <a:cs typeface="Microsoft YaHei"/>
              </a:rPr>
              <a:t>護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模式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利用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科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技創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造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醫療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平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權 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模式</a:t>
            </a:r>
            <a:endParaRPr sz="2100">
              <a:latin typeface="Microsoft YaHei"/>
              <a:cs typeface="Microsoft YaHei"/>
            </a:endParaRPr>
          </a:p>
          <a:p>
            <a:pPr>
              <a:spcBef>
                <a:spcPts val="64"/>
              </a:spcBef>
            </a:pPr>
            <a:endParaRPr sz="2700">
              <a:latin typeface="Microsoft YaHei"/>
              <a:cs typeface="Microsoft YaHei"/>
            </a:endParaRPr>
          </a:p>
          <a:p>
            <a:pPr marL="250508" indent="-241459">
              <a:spcBef>
                <a:spcPts val="4"/>
              </a:spcBef>
              <a:buSzPct val="96428"/>
              <a:buAutoNum type="arabicPeriod" startAt="6"/>
              <a:tabLst>
                <a:tab pos="250984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生物科技人才：</a:t>
            </a:r>
            <a:endParaRPr sz="2100">
              <a:latin typeface="Microsoft YaHei"/>
              <a:cs typeface="Microsoft YaHei"/>
            </a:endParaRPr>
          </a:p>
          <a:p>
            <a:pPr marL="9525" marR="3810">
              <a:lnSpc>
                <a:spcPts val="3780"/>
              </a:lnSpc>
              <a:spcBef>
                <a:spcPts val="184"/>
              </a:spcBef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運用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在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農林漁牧進化與永續的技術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或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突破人與生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物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極限、解決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新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疫情時代 的預防與治療，以及運用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新食科技</a:t>
            </a:r>
            <a:r>
              <a:rPr sz="2100" b="1" spc="4" dirty="0">
                <a:solidFill>
                  <a:srgbClr val="C00000"/>
                </a:solidFill>
                <a:latin typeface="Microsoft YaHei"/>
                <a:cs typeface="Microsoft YaHei"/>
              </a:rPr>
              <a:t>術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，解</a:t>
            </a:r>
            <a:r>
              <a:rPr sz="2100" b="1" spc="8" dirty="0">
                <a:solidFill>
                  <a:srgbClr val="001F5F"/>
                </a:solidFill>
                <a:latin typeface="Microsoft YaHei"/>
                <a:cs typeface="Microsoft YaHei"/>
              </a:rPr>
              <a:t>決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全球</a:t>
            </a:r>
            <a:r>
              <a:rPr sz="2100" b="1" spc="8" dirty="0">
                <a:solidFill>
                  <a:srgbClr val="001F5F"/>
                </a:solidFill>
                <a:latin typeface="Microsoft YaHei"/>
                <a:cs typeface="Microsoft YaHei"/>
              </a:rPr>
              <a:t>糧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食問題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230060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752" y="65238"/>
            <a:ext cx="3633788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3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：永續發展類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813" y="938994"/>
            <a:ext cx="8253889" cy="3451586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250508" indent="-241459">
              <a:spcBef>
                <a:spcPts val="1335"/>
              </a:spcBef>
              <a:buSzPct val="96428"/>
              <a:buAutoNum type="arabicPeriod" startAt="7"/>
              <a:tabLst>
                <a:tab pos="250984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永續環境人才：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脫碳能源、減碳製程</a:t>
            </a:r>
            <a:r>
              <a:rPr sz="2100" b="1" spc="-19" dirty="0">
                <a:solidFill>
                  <a:srgbClr val="C00000"/>
                </a:solidFill>
                <a:latin typeface="Microsoft YaHei"/>
                <a:cs typeface="Microsoft YaHei"/>
              </a:rPr>
              <a:t>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資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源循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環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、防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災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韌性</a:t>
            </a:r>
            <a:endParaRPr sz="2100">
              <a:latin typeface="Microsoft YaHei"/>
              <a:cs typeface="Microsoft YaHei"/>
            </a:endParaRPr>
          </a:p>
          <a:p>
            <a:pPr marL="9525" marR="3810">
              <a:lnSpc>
                <a:spcPct val="150000"/>
              </a:lnSpc>
              <a:spcBef>
                <a:spcPts val="4"/>
              </a:spcBef>
              <a:buSzPct val="96428"/>
              <a:buAutoNum type="arabicPeriod" startAt="7"/>
              <a:tabLst>
                <a:tab pos="250984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零碳交易人才：因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應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碳有價時代的相關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配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套新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貿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易、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財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會、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財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法、金 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人員</a:t>
            </a:r>
            <a:endParaRPr sz="2100">
              <a:latin typeface="Microsoft YaHei"/>
              <a:cs typeface="Microsoft YaHei"/>
            </a:endParaRPr>
          </a:p>
          <a:p>
            <a:pPr marL="9525" marR="48101">
              <a:lnSpc>
                <a:spcPts val="3780"/>
              </a:lnSpc>
              <a:spcBef>
                <a:spcPts val="334"/>
              </a:spcBef>
              <a:buSzPct val="96428"/>
              <a:buAutoNum type="arabicPeriod" startAt="7"/>
              <a:tabLst>
                <a:tab pos="250984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韌性社會人才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(S)</a:t>
            </a:r>
            <a:r>
              <a:rPr sz="2100" b="1" spc="11" dirty="0">
                <a:solidFill>
                  <a:srgbClr val="001F5F"/>
                </a:solidFill>
                <a:latin typeface="Microsoft YaHei"/>
                <a:cs typeface="Microsoft YaHei"/>
              </a:rPr>
              <a:t> 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：因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為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SROI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時代落地所需人才，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如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DEI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勞資關係 處理、員工福利、人才營運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CSR經營</a:t>
            </a:r>
            <a:endParaRPr sz="2100">
              <a:latin typeface="Microsoft YaHei"/>
              <a:cs typeface="Microsoft YaHei"/>
            </a:endParaRPr>
          </a:p>
          <a:p>
            <a:pPr marL="9525" marR="147161">
              <a:lnSpc>
                <a:spcPts val="3780"/>
              </a:lnSpc>
              <a:buSzPct val="96428"/>
              <a:buAutoNum type="arabicPeriod" startAt="7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敏捷治理人</a:t>
            </a:r>
            <a:r>
              <a:rPr sz="2100" b="1" spc="-11" dirty="0">
                <a:solidFill>
                  <a:srgbClr val="001F5F"/>
                </a:solidFill>
                <a:latin typeface="Microsoft YaHei"/>
                <a:cs typeface="Microsoft YaHei"/>
              </a:rPr>
              <a:t>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(G)</a:t>
            </a:r>
            <a:r>
              <a:rPr sz="2100" b="1" spc="-45" dirty="0">
                <a:solidFill>
                  <a:srgbClr val="001F5F"/>
                </a:solidFill>
                <a:latin typeface="Microsoft YaHei"/>
                <a:cs typeface="Microsoft YaHei"/>
              </a:rPr>
              <a:t> 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：具備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公司治理結構的設計管理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能力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以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符合利 害關係人的權益，並透過智慧管理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提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升管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理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效能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29913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55" y="73430"/>
            <a:ext cx="4472464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4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：國家重點產業類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300" y="1553451"/>
            <a:ext cx="7602855" cy="2453877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415290" indent="-405765">
              <a:spcBef>
                <a:spcPts val="1335"/>
              </a:spcBef>
              <a:buSzPct val="96428"/>
              <a:buAutoNum type="arabicPeriod" startAt="11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航太人才：如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衛星、太空科技、航太材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料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、無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人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載</a:t>
            </a:r>
            <a:r>
              <a:rPr sz="2100" b="1" spc="4" dirty="0">
                <a:solidFill>
                  <a:srgbClr val="C00000"/>
                </a:solidFill>
                <a:latin typeface="Microsoft YaHei"/>
                <a:cs typeface="Microsoft YaHei"/>
              </a:rPr>
              <a:t>具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的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運用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11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半導體人才：晶片研發、設備、應用等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人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才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11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材料運用人才：利用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特殊化學材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運用於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工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業、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醫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材、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生</a:t>
            </a:r>
            <a:r>
              <a:rPr sz="2100" b="1" spc="15" dirty="0">
                <a:solidFill>
                  <a:srgbClr val="001F5F"/>
                </a:solidFill>
                <a:latin typeface="Microsoft YaHei"/>
                <a:cs typeface="Microsoft YaHei"/>
              </a:rPr>
              <a:t>活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……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11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國防科技人才：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國艦國造及武器軟硬體</a:t>
            </a:r>
            <a:r>
              <a:rPr sz="2100" b="1" spc="4" dirty="0">
                <a:solidFill>
                  <a:srgbClr val="001F5F"/>
                </a:solidFill>
                <a:latin typeface="Microsoft YaHei"/>
                <a:cs typeface="Microsoft YaHei"/>
              </a:rPr>
              <a:t>研發</a:t>
            </a:r>
            <a:endParaRPr sz="2100">
              <a:latin typeface="Microsoft YaHei"/>
              <a:cs typeface="Microsoft YaHei"/>
            </a:endParaRPr>
          </a:p>
          <a:p>
            <a:pPr marL="415290" indent="-406241">
              <a:spcBef>
                <a:spcPts val="1260"/>
              </a:spcBef>
              <a:buSzPct val="96428"/>
              <a:buAutoNum type="arabicPeriod" startAt="11"/>
              <a:tabLst>
                <a:tab pos="415766" algn="l"/>
              </a:tabLst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軌道交通人才：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軌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道運輸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自主國產化，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如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中控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燈號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車廂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8467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54" y="73430"/>
            <a:ext cx="4892040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5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：新時尚生活產業類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515" y="947551"/>
            <a:ext cx="8013383" cy="2943274"/>
          </a:xfrm>
          <a:prstGeom prst="rect">
            <a:avLst/>
          </a:prstGeom>
        </p:spPr>
        <p:txBody>
          <a:bodyPr vert="horz" wrap="square" lIns="0" tIns="169069" rIns="0" bIns="0" rtlCol="0">
            <a:spAutoFit/>
          </a:bodyPr>
          <a:lstStyle/>
          <a:p>
            <a:pPr marL="415290" indent="-405765">
              <a:spcBef>
                <a:spcPts val="1331"/>
              </a:spcBef>
              <a:buSzPct val="96428"/>
              <a:buAutoNum type="arabicPeriod" startAt="16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運動產業人才：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健身運動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經濟、競技運動人才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運動治療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運動體育科</a:t>
            </a:r>
            <a:r>
              <a:rPr sz="2100" b="1" spc="4" dirty="0">
                <a:solidFill>
                  <a:srgbClr val="C00000"/>
                </a:solidFill>
                <a:latin typeface="Microsoft YaHei"/>
                <a:cs typeface="Microsoft YaHei"/>
              </a:rPr>
              <a:t>技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……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17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文創產業人才：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文化產業化、產業文創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化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的技能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4"/>
              </a:spcBef>
              <a:buSzPct val="96428"/>
              <a:buAutoNum type="arabicPeriod" startAt="18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表演藝術人才：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影視、音樂、繪畫、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自媒體經營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經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紀及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業化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產業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化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、藝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術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收藏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3382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55" y="73430"/>
            <a:ext cx="4472464" cy="530273"/>
          </a:xfrm>
          <a:prstGeom prst="rect">
            <a:avLst/>
          </a:prstGeom>
        </p:spPr>
        <p:txBody>
          <a:bodyPr spcFirstLastPara="1" vert="horz" wrap="square" lIns="0" tIns="9525" rIns="0" bIns="0" rtlCol="0" anchor="ctr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類別</a:t>
            </a:r>
            <a:r>
              <a:rPr sz="33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6</a:t>
            </a:r>
            <a:r>
              <a:rPr sz="3300" b="1" dirty="0">
                <a:solidFill>
                  <a:srgbClr val="001F5F"/>
                </a:solidFill>
                <a:latin typeface="Microsoft YaHei"/>
                <a:cs typeface="Microsoft YaHei"/>
              </a:rPr>
              <a:t>：新型設計產業類</a:t>
            </a:r>
            <a:endParaRPr sz="33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515" y="947551"/>
            <a:ext cx="8281035" cy="3894816"/>
          </a:xfrm>
          <a:prstGeom prst="rect">
            <a:avLst/>
          </a:prstGeom>
        </p:spPr>
        <p:txBody>
          <a:bodyPr vert="horz" wrap="square" lIns="0" tIns="169069" rIns="0" bIns="0" rtlCol="0">
            <a:spAutoFit/>
          </a:bodyPr>
          <a:lstStyle/>
          <a:p>
            <a:pPr marL="415290" indent="-405765">
              <a:spcBef>
                <a:spcPts val="1331"/>
              </a:spcBef>
              <a:buSzPct val="96428"/>
              <a:buAutoNum type="arabicPeriod" startAt="19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工業設計人才：</a:t>
            </a:r>
            <a:endParaRPr sz="2100">
              <a:latin typeface="Microsoft YaHei"/>
              <a:cs typeface="Microsoft YaHei"/>
            </a:endParaRPr>
          </a:p>
          <a:p>
            <a:pPr marL="9525">
              <a:spcBef>
                <a:spcPts val="1260"/>
              </a:spcBef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結合</a:t>
            </a:r>
            <a:r>
              <a:rPr sz="2100" b="1" spc="-8" dirty="0">
                <a:solidFill>
                  <a:srgbClr val="C00000"/>
                </a:solidFill>
                <a:latin typeface="Microsoft YaHei"/>
                <a:cs typeface="Microsoft YaHei"/>
              </a:rPr>
              <a:t>AI和ESG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精神，於製程、工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廠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動線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物流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倉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管的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重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新設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計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及進化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1260"/>
              </a:spcBef>
              <a:buSzPct val="96428"/>
              <a:buAutoNum type="arabicPeriod" startAt="20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商品設計人才：</a:t>
            </a:r>
            <a:endParaRPr sz="2100">
              <a:latin typeface="Microsoft YaHei"/>
              <a:cs typeface="Microsoft YaHei"/>
            </a:endParaRPr>
          </a:p>
          <a:p>
            <a:pPr marL="9525" marR="196691">
              <a:lnSpc>
                <a:spcPts val="3780"/>
              </a:lnSpc>
              <a:spcBef>
                <a:spcPts val="338"/>
              </a:spcBef>
            </a:pP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運用大數據、ESG、特材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、</a:t>
            </a:r>
            <a:r>
              <a:rPr sz="2100" b="1" spc="-8" dirty="0">
                <a:solidFill>
                  <a:srgbClr val="001F5F"/>
                </a:solidFill>
                <a:latin typeface="Microsoft YaHei"/>
                <a:cs typeface="Microsoft YaHei"/>
              </a:rPr>
              <a:t>3D列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印……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進行更有效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能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及符合主流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價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值 的設計</a:t>
            </a:r>
            <a:endParaRPr sz="2100">
              <a:latin typeface="Microsoft YaHei"/>
              <a:cs typeface="Microsoft YaHei"/>
            </a:endParaRPr>
          </a:p>
          <a:p>
            <a:pPr marL="415290" indent="-405765">
              <a:spcBef>
                <a:spcPts val="926"/>
              </a:spcBef>
              <a:buSzPct val="96428"/>
              <a:buAutoNum type="arabicPeriod" startAt="21"/>
              <a:tabLst>
                <a:tab pos="415290" algn="l"/>
              </a:tabLst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土建設計人才：</a:t>
            </a:r>
            <a:endParaRPr sz="2100">
              <a:latin typeface="Microsoft YaHei"/>
              <a:cs typeface="Microsoft YaHei"/>
            </a:endParaRPr>
          </a:p>
          <a:p>
            <a:pPr marL="9525" marR="3810">
              <a:lnSpc>
                <a:spcPct val="150000"/>
              </a:lnSpc>
            </a:pP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因應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危老、都更、綠建築、韌性國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土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以及</a:t>
            </a:r>
            <a:r>
              <a:rPr sz="2100" b="1" dirty="0">
                <a:solidFill>
                  <a:srgbClr val="C00000"/>
                </a:solidFill>
                <a:latin typeface="Microsoft YaHei"/>
                <a:cs typeface="Microsoft YaHei"/>
              </a:rPr>
              <a:t>產</a:t>
            </a:r>
            <a:r>
              <a:rPr sz="2100" b="1" spc="-4" dirty="0">
                <a:solidFill>
                  <a:srgbClr val="C00000"/>
                </a:solidFill>
                <a:latin typeface="Microsoft YaHei"/>
                <a:cs typeface="Microsoft YaHei"/>
              </a:rPr>
              <a:t>業配</a:t>
            </a:r>
            <a:r>
              <a:rPr sz="2100" b="1" spc="15" dirty="0">
                <a:solidFill>
                  <a:srgbClr val="C00000"/>
                </a:solidFill>
                <a:latin typeface="Microsoft YaHei"/>
                <a:cs typeface="Microsoft YaHei"/>
              </a:rPr>
              <a:t>置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，進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行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新型</a:t>
            </a:r>
            <a:r>
              <a:rPr sz="2100" b="1" dirty="0">
                <a:solidFill>
                  <a:srgbClr val="001F5F"/>
                </a:solidFill>
                <a:latin typeface="Microsoft YaHei"/>
                <a:cs typeface="Microsoft YaHei"/>
              </a:rPr>
              <a:t>態</a:t>
            </a:r>
            <a:r>
              <a:rPr sz="2100" b="1" spc="-4" dirty="0">
                <a:solidFill>
                  <a:srgbClr val="001F5F"/>
                </a:solidFill>
                <a:latin typeface="Microsoft YaHei"/>
                <a:cs typeface="Microsoft YaHei"/>
              </a:rPr>
              <a:t>的土建 設計</a:t>
            </a:r>
            <a:endParaRPr sz="2100">
              <a:latin typeface="Microsoft YaHei"/>
              <a:cs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13804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4465</TotalTime>
  <Words>340</Words>
  <Application>Microsoft Office PowerPoint</Application>
  <PresentationFormat>如螢幕大小 (16:9)</PresentationFormat>
  <Paragraphs>64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Microsoft YaHei</vt:lpstr>
      <vt:lpstr>Microsoft JhengHei</vt:lpstr>
      <vt:lpstr>Arial</vt:lpstr>
      <vt:lpstr>Calibri</vt:lpstr>
      <vt:lpstr>Office 佈景主題</vt:lpstr>
      <vt:lpstr>PowerPoint 簡報</vt:lpstr>
      <vt:lpstr>PowerPoint 簡報</vt:lpstr>
      <vt:lpstr>台灣未來最被需要的 28種人才</vt:lpstr>
      <vt:lpstr>類別1：智慧生活類</vt:lpstr>
      <vt:lpstr>類別2：生命進化類</vt:lpstr>
      <vt:lpstr>類別3：永續發展類</vt:lpstr>
      <vt:lpstr>類別4：國家重點產業類</vt:lpstr>
      <vt:lpstr>類別5：新時尚生活產業類</vt:lpstr>
      <vt:lpstr>類別6：新型設計產業類</vt:lpstr>
      <vt:lpstr>類別7：迭代轉型產業類</vt:lpstr>
      <vt:lpstr>類別7：迭代轉型產業類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Dell790-64</dc:creator>
  <cp:lastModifiedBy>EDU-121</cp:lastModifiedBy>
  <cp:revision>59</cp:revision>
  <cp:lastPrinted>2024-08-25T23:28:38Z</cp:lastPrinted>
  <dcterms:created xsi:type="dcterms:W3CDTF">2019-08-22T05:41:54Z</dcterms:created>
  <dcterms:modified xsi:type="dcterms:W3CDTF">2024-08-26T03:07:25Z</dcterms:modified>
</cp:coreProperties>
</file>