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59" r:id="rId6"/>
    <p:sldId id="273" r:id="rId7"/>
    <p:sldId id="275" r:id="rId8"/>
    <p:sldId id="276" r:id="rId9"/>
    <p:sldId id="274" r:id="rId10"/>
    <p:sldId id="263" r:id="rId11"/>
    <p:sldId id="262" r:id="rId12"/>
    <p:sldId id="265" r:id="rId13"/>
    <p:sldId id="266" r:id="rId14"/>
    <p:sldId id="267" r:id="rId15"/>
    <p:sldId id="268" r:id="rId16"/>
    <p:sldId id="270" r:id="rId17"/>
    <p:sldId id="271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6043-4AD3-4F83-8464-E0BD337EBD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301A2-4EE3-4350-875E-3DDE1D1DE932}">
      <dgm:prSet phldrT="[文字]"/>
      <dgm:spPr/>
      <dgm:t>
        <a:bodyPr/>
        <a:lstStyle/>
        <a:p>
          <a:r>
            <a:rPr lang="zh-TW" altLang="en-US" b="1" dirty="0" smtClean="0"/>
            <a:t>登入 </a:t>
          </a:r>
          <a:endParaRPr lang="en-US" altLang="zh-TW" b="1" dirty="0" smtClean="0"/>
        </a:p>
        <a:p>
          <a:r>
            <a:rPr lang="en-US" altLang="zh-TW" b="1" dirty="0" smtClean="0"/>
            <a:t>Sign In</a:t>
          </a:r>
          <a:endParaRPr lang="zh-TW" altLang="en-US" b="1" dirty="0"/>
        </a:p>
      </dgm:t>
    </dgm:pt>
    <dgm:pt modelId="{9FD45E50-B764-4BFE-904E-8265398983B1}" type="par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7EE7AB71-9414-4CB9-8C1F-2255917E4F1D}" type="sib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059EF75A-27ED-43F4-85CB-19881C7C52AF}">
      <dgm:prSet phldrT="[文字]"/>
      <dgm:spPr/>
      <dgm:t>
        <a:bodyPr/>
        <a:lstStyle/>
        <a:p>
          <a:r>
            <a:rPr lang="zh-TW" altLang="en-US" b="1" dirty="0" smtClean="0"/>
            <a:t>確認資料 </a:t>
          </a:r>
          <a:r>
            <a:rPr lang="en-US" altLang="zh-TW" b="1" dirty="0" smtClean="0"/>
            <a:t>Confirm Personal Information</a:t>
          </a:r>
          <a:endParaRPr lang="zh-TW" altLang="en-US" b="1" dirty="0"/>
        </a:p>
      </dgm:t>
    </dgm:pt>
    <dgm:pt modelId="{C9FB6489-2C45-47A9-AA16-918B4E24B0A8}" type="par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3B07CE95-7132-4B17-BE83-A7360C847C20}" type="sib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706A4A76-74A6-48FD-BA50-AE267EC0C301}">
      <dgm:prSet phldrT="[文字]"/>
      <dgm:spPr/>
      <dgm:t>
        <a:bodyPr/>
        <a:lstStyle/>
        <a:p>
          <a:r>
            <a:rPr lang="zh-TW" altLang="en-US" b="1" dirty="0" smtClean="0"/>
            <a:t>開始測驗 </a:t>
          </a:r>
          <a:r>
            <a:rPr lang="en-US" altLang="zh-TW" b="1" dirty="0" smtClean="0"/>
            <a:t>Enter My Tests</a:t>
          </a:r>
          <a:endParaRPr lang="zh-TW" altLang="en-US" b="1" dirty="0"/>
        </a:p>
      </dgm:t>
    </dgm:pt>
    <dgm:pt modelId="{30D4D9B1-6BA4-4EF9-BF18-3FBCC880BBE6}" type="par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F7A1E890-85D8-4BB1-B1E4-8D0FF97F9642}" type="sib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AA91C0DA-AD10-4E83-ACA4-13A269A6769F}">
      <dgm:prSet phldrT="[文字]"/>
      <dgm:spPr/>
      <dgm:t>
        <a:bodyPr/>
        <a:lstStyle/>
        <a:p>
          <a:r>
            <a:rPr lang="zh-TW" altLang="en-US" b="1" dirty="0" smtClean="0"/>
            <a:t>查詢成績 </a:t>
          </a:r>
          <a:r>
            <a:rPr lang="en-US" altLang="zh-TW" b="1" dirty="0" smtClean="0"/>
            <a:t>Check the Result</a:t>
          </a:r>
          <a:endParaRPr lang="zh-TW" altLang="en-US" b="1" dirty="0"/>
        </a:p>
      </dgm:t>
    </dgm:pt>
    <dgm:pt modelId="{72DA14A0-5951-4FF9-8E13-FA875BD4A542}" type="par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F9CBAC3A-856D-4D72-80C6-C0B19B30A5FF}" type="sib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C8241CAC-25BB-4752-9983-8BF607BCE094}" type="pres">
      <dgm:prSet presAssocID="{5E166043-4AD3-4F83-8464-E0BD337EBDE1}" presName="CompostProcess" presStyleCnt="0">
        <dgm:presLayoutVars>
          <dgm:dir/>
          <dgm:resizeHandles val="exact"/>
        </dgm:presLayoutVars>
      </dgm:prSet>
      <dgm:spPr/>
    </dgm:pt>
    <dgm:pt modelId="{A6895704-0695-4FC7-B8D4-7B32E94CF751}" type="pres">
      <dgm:prSet presAssocID="{5E166043-4AD3-4F83-8464-E0BD337EBDE1}" presName="arrow" presStyleLbl="bgShp" presStyleIdx="0" presStyleCnt="1"/>
      <dgm:spPr/>
    </dgm:pt>
    <dgm:pt modelId="{4CB40A37-12DF-4CD3-9B55-2AFF6036B55B}" type="pres">
      <dgm:prSet presAssocID="{5E166043-4AD3-4F83-8464-E0BD337EBDE1}" presName="linearProcess" presStyleCnt="0"/>
      <dgm:spPr/>
    </dgm:pt>
    <dgm:pt modelId="{1FE814F3-4049-485B-A2FF-580A77B0F44E}" type="pres">
      <dgm:prSet presAssocID="{F44301A2-4EE3-4350-875E-3DDE1D1DE93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193D5A-5176-4A19-9A79-409B44466DCB}" type="pres">
      <dgm:prSet presAssocID="{7EE7AB71-9414-4CB9-8C1F-2255917E4F1D}" presName="sibTrans" presStyleCnt="0"/>
      <dgm:spPr/>
    </dgm:pt>
    <dgm:pt modelId="{58782A1F-E873-4AF9-BACC-4061F8FD0052}" type="pres">
      <dgm:prSet presAssocID="{059EF75A-27ED-43F4-85CB-19881C7C52A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E4344-22EC-43EA-AE11-4AE852F8B335}" type="pres">
      <dgm:prSet presAssocID="{3B07CE95-7132-4B17-BE83-A7360C847C20}" presName="sibTrans" presStyleCnt="0"/>
      <dgm:spPr/>
    </dgm:pt>
    <dgm:pt modelId="{605F3FC1-F40A-45E8-B206-0AE6D352194C}" type="pres">
      <dgm:prSet presAssocID="{706A4A76-74A6-48FD-BA50-AE267EC0C30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1F8E1-021F-46B7-A743-B52A0019490F}" type="pres">
      <dgm:prSet presAssocID="{F7A1E890-85D8-4BB1-B1E4-8D0FF97F9642}" presName="sibTrans" presStyleCnt="0"/>
      <dgm:spPr/>
    </dgm:pt>
    <dgm:pt modelId="{2D5E444E-E2C6-44A1-B3F6-4EC3905CF8AF}" type="pres">
      <dgm:prSet presAssocID="{AA91C0DA-AD10-4E83-ACA4-13A269A6769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C62E19-A71C-4F3F-BD70-B8FE984363C6}" type="presOf" srcId="{706A4A76-74A6-48FD-BA50-AE267EC0C301}" destId="{605F3FC1-F40A-45E8-B206-0AE6D352194C}" srcOrd="0" destOrd="0" presId="urn:microsoft.com/office/officeart/2005/8/layout/hProcess9"/>
    <dgm:cxn modelId="{AAC2B24D-73B3-49AB-97AF-FC49FBF9E6AB}" srcId="{5E166043-4AD3-4F83-8464-E0BD337EBDE1}" destId="{706A4A76-74A6-48FD-BA50-AE267EC0C301}" srcOrd="2" destOrd="0" parTransId="{30D4D9B1-6BA4-4EF9-BF18-3FBCC880BBE6}" sibTransId="{F7A1E890-85D8-4BB1-B1E4-8D0FF97F9642}"/>
    <dgm:cxn modelId="{E7EF0EF6-CA65-49B2-B802-98EFED703BAC}" type="presOf" srcId="{AA91C0DA-AD10-4E83-ACA4-13A269A6769F}" destId="{2D5E444E-E2C6-44A1-B3F6-4EC3905CF8AF}" srcOrd="0" destOrd="0" presId="urn:microsoft.com/office/officeart/2005/8/layout/hProcess9"/>
    <dgm:cxn modelId="{72A5A550-3E4D-4059-B95D-9D8DF30041A5}" srcId="{5E166043-4AD3-4F83-8464-E0BD337EBDE1}" destId="{AA91C0DA-AD10-4E83-ACA4-13A269A6769F}" srcOrd="3" destOrd="0" parTransId="{72DA14A0-5951-4FF9-8E13-FA875BD4A542}" sibTransId="{F9CBAC3A-856D-4D72-80C6-C0B19B30A5FF}"/>
    <dgm:cxn modelId="{AA0C8021-B77E-492E-84CF-A0DBDE402555}" srcId="{5E166043-4AD3-4F83-8464-E0BD337EBDE1}" destId="{059EF75A-27ED-43F4-85CB-19881C7C52AF}" srcOrd="1" destOrd="0" parTransId="{C9FB6489-2C45-47A9-AA16-918B4E24B0A8}" sibTransId="{3B07CE95-7132-4B17-BE83-A7360C847C20}"/>
    <dgm:cxn modelId="{0B9BDAEF-C21E-43EA-A933-02B294C14BEE}" type="presOf" srcId="{F44301A2-4EE3-4350-875E-3DDE1D1DE932}" destId="{1FE814F3-4049-485B-A2FF-580A77B0F44E}" srcOrd="0" destOrd="0" presId="urn:microsoft.com/office/officeart/2005/8/layout/hProcess9"/>
    <dgm:cxn modelId="{D1727420-C222-449C-93D1-8F3125A0C43E}" type="presOf" srcId="{059EF75A-27ED-43F4-85CB-19881C7C52AF}" destId="{58782A1F-E873-4AF9-BACC-4061F8FD0052}" srcOrd="0" destOrd="0" presId="urn:microsoft.com/office/officeart/2005/8/layout/hProcess9"/>
    <dgm:cxn modelId="{1EB5E6E2-BA85-40DB-8C03-DE5E91EE876D}" srcId="{5E166043-4AD3-4F83-8464-E0BD337EBDE1}" destId="{F44301A2-4EE3-4350-875E-3DDE1D1DE932}" srcOrd="0" destOrd="0" parTransId="{9FD45E50-B764-4BFE-904E-8265398983B1}" sibTransId="{7EE7AB71-9414-4CB9-8C1F-2255917E4F1D}"/>
    <dgm:cxn modelId="{559F32C1-B269-4E14-84B4-770E23AFE66C}" type="presOf" srcId="{5E166043-4AD3-4F83-8464-E0BD337EBDE1}" destId="{C8241CAC-25BB-4752-9983-8BF607BCE094}" srcOrd="0" destOrd="0" presId="urn:microsoft.com/office/officeart/2005/8/layout/hProcess9"/>
    <dgm:cxn modelId="{C8CDB31D-4D77-4E2B-97AC-EAF24BFCA27B}" type="presParOf" srcId="{C8241CAC-25BB-4752-9983-8BF607BCE094}" destId="{A6895704-0695-4FC7-B8D4-7B32E94CF751}" srcOrd="0" destOrd="0" presId="urn:microsoft.com/office/officeart/2005/8/layout/hProcess9"/>
    <dgm:cxn modelId="{F1955F29-8923-4D01-A8C7-AC18ACF7B064}" type="presParOf" srcId="{C8241CAC-25BB-4752-9983-8BF607BCE094}" destId="{4CB40A37-12DF-4CD3-9B55-2AFF6036B55B}" srcOrd="1" destOrd="0" presId="urn:microsoft.com/office/officeart/2005/8/layout/hProcess9"/>
    <dgm:cxn modelId="{9AD8E940-2340-49B3-9119-C55D0086DC63}" type="presParOf" srcId="{4CB40A37-12DF-4CD3-9B55-2AFF6036B55B}" destId="{1FE814F3-4049-485B-A2FF-580A77B0F44E}" srcOrd="0" destOrd="0" presId="urn:microsoft.com/office/officeart/2005/8/layout/hProcess9"/>
    <dgm:cxn modelId="{9EF4EF6E-F926-4305-A3B4-02375DF1DAB9}" type="presParOf" srcId="{4CB40A37-12DF-4CD3-9B55-2AFF6036B55B}" destId="{A9193D5A-5176-4A19-9A79-409B44466DCB}" srcOrd="1" destOrd="0" presId="urn:microsoft.com/office/officeart/2005/8/layout/hProcess9"/>
    <dgm:cxn modelId="{E5EB1E16-D0FA-43B9-869E-CE7F71F2EE33}" type="presParOf" srcId="{4CB40A37-12DF-4CD3-9B55-2AFF6036B55B}" destId="{58782A1F-E873-4AF9-BACC-4061F8FD0052}" srcOrd="2" destOrd="0" presId="urn:microsoft.com/office/officeart/2005/8/layout/hProcess9"/>
    <dgm:cxn modelId="{09BE40FE-BC0B-4CBB-90F8-3036301417F1}" type="presParOf" srcId="{4CB40A37-12DF-4CD3-9B55-2AFF6036B55B}" destId="{547E4344-22EC-43EA-AE11-4AE852F8B335}" srcOrd="3" destOrd="0" presId="urn:microsoft.com/office/officeart/2005/8/layout/hProcess9"/>
    <dgm:cxn modelId="{91A347BE-89E3-4BF0-8758-E59A3ED56393}" type="presParOf" srcId="{4CB40A37-12DF-4CD3-9B55-2AFF6036B55B}" destId="{605F3FC1-F40A-45E8-B206-0AE6D352194C}" srcOrd="4" destOrd="0" presId="urn:microsoft.com/office/officeart/2005/8/layout/hProcess9"/>
    <dgm:cxn modelId="{92BE949D-B829-4B40-9B65-47F7031B6FF1}" type="presParOf" srcId="{4CB40A37-12DF-4CD3-9B55-2AFF6036B55B}" destId="{AF71F8E1-021F-46B7-A743-B52A0019490F}" srcOrd="5" destOrd="0" presId="urn:microsoft.com/office/officeart/2005/8/layout/hProcess9"/>
    <dgm:cxn modelId="{078F1970-788A-4371-8262-8A504EC7DAE7}" type="presParOf" srcId="{4CB40A37-12DF-4CD3-9B55-2AFF6036B55B}" destId="{2D5E444E-E2C6-44A1-B3F6-4EC3905CF8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95704-0695-4FC7-B8D4-7B32E94CF751}">
      <dsp:nvSpPr>
        <dsp:cNvPr id="0" name=""/>
        <dsp:cNvSpPr/>
      </dsp:nvSpPr>
      <dsp:spPr>
        <a:xfrm>
          <a:off x="583264" y="0"/>
          <a:ext cx="6610334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814F3-4049-485B-A2FF-580A77B0F44E}">
      <dsp:nvSpPr>
        <dsp:cNvPr id="0" name=""/>
        <dsp:cNvSpPr/>
      </dsp:nvSpPr>
      <dsp:spPr>
        <a:xfrm>
          <a:off x="4611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登入 </a:t>
          </a:r>
          <a:endParaRPr lang="en-US" altLang="zh-TW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/>
            <a:t>Sign In</a:t>
          </a:r>
          <a:endParaRPr lang="zh-TW" altLang="en-US" sz="2100" b="1" kern="1200" dirty="0"/>
        </a:p>
      </dsp:txBody>
      <dsp:txXfrm>
        <a:off x="4611" y="1274541"/>
        <a:ext cx="1822580" cy="1699388"/>
      </dsp:txXfrm>
    </dsp:sp>
    <dsp:sp modelId="{58782A1F-E873-4AF9-BACC-4061F8FD0052}">
      <dsp:nvSpPr>
        <dsp:cNvPr id="0" name=""/>
        <dsp:cNvSpPr/>
      </dsp:nvSpPr>
      <dsp:spPr>
        <a:xfrm>
          <a:off x="1986298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確認資料 </a:t>
          </a:r>
          <a:r>
            <a:rPr lang="en-US" altLang="zh-TW" sz="2100" b="1" kern="1200" dirty="0" smtClean="0"/>
            <a:t>Confirm Personal Information</a:t>
          </a:r>
          <a:endParaRPr lang="zh-TW" altLang="en-US" sz="2100" b="1" kern="1200" dirty="0"/>
        </a:p>
      </dsp:txBody>
      <dsp:txXfrm>
        <a:off x="1986298" y="1274541"/>
        <a:ext cx="1822580" cy="1699388"/>
      </dsp:txXfrm>
    </dsp:sp>
    <dsp:sp modelId="{605F3FC1-F40A-45E8-B206-0AE6D352194C}">
      <dsp:nvSpPr>
        <dsp:cNvPr id="0" name=""/>
        <dsp:cNvSpPr/>
      </dsp:nvSpPr>
      <dsp:spPr>
        <a:xfrm>
          <a:off x="3967985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開始測驗 </a:t>
          </a:r>
          <a:r>
            <a:rPr lang="en-US" altLang="zh-TW" sz="2100" b="1" kern="1200" dirty="0" smtClean="0"/>
            <a:t>Enter My Tests</a:t>
          </a:r>
          <a:endParaRPr lang="zh-TW" altLang="en-US" sz="2100" b="1" kern="1200" dirty="0"/>
        </a:p>
      </dsp:txBody>
      <dsp:txXfrm>
        <a:off x="3967985" y="1274541"/>
        <a:ext cx="1822580" cy="1699388"/>
      </dsp:txXfrm>
    </dsp:sp>
    <dsp:sp modelId="{2D5E444E-E2C6-44A1-B3F6-4EC3905CF8AF}">
      <dsp:nvSpPr>
        <dsp:cNvPr id="0" name=""/>
        <dsp:cNvSpPr/>
      </dsp:nvSpPr>
      <dsp:spPr>
        <a:xfrm>
          <a:off x="5949672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查詢成績 </a:t>
          </a:r>
          <a:r>
            <a:rPr lang="en-US" altLang="zh-TW" sz="2100" b="1" kern="1200" dirty="0" smtClean="0"/>
            <a:t>Check the Result</a:t>
          </a:r>
          <a:endParaRPr lang="zh-TW" altLang="en-US" sz="2100" b="1" kern="1200" dirty="0"/>
        </a:p>
      </dsp:txBody>
      <dsp:txXfrm>
        <a:off x="5949672" y="1274541"/>
        <a:ext cx="1822580" cy="169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D307-3534-4A5D-A2F7-3D4D5A1C7A75}" type="datetimeFigureOut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FD9D-28DC-413D-BEE8-F29CA3DFF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79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46C-0D74-4200-B22E-F06444BC3ED3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8C7-94CB-4920-8281-8318B37FBDA0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99C-82FB-4598-9D4C-C29BC9110F08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26EB-EB36-4B8B-97CD-D0C91A5CD20B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E03D-4DDD-4A5D-BE32-DCA4124FBCB1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1E-0BDE-44E7-B918-096FC0A12AA3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E99-9A5C-4BD9-9100-64029AD93570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F06-607B-4A81-9DEB-EB2701DC9CCC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D711-53D3-4F67-9B7C-EAC04E24BC80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43-39FB-4B63-ABB7-ACD580BD56AF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0A5D-B934-42E5-966E-5F7EA9D2570D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682508-F118-4617-A690-740801A04BC8}" type="datetime1">
              <a:rPr lang="zh-TW" altLang="en-US" smtClean="0"/>
              <a:pPr/>
              <a:t>2023/5/18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xfordenglishtesting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848872" cy="1752600"/>
          </a:xfrm>
        </p:spPr>
        <p:txBody>
          <a:bodyPr/>
          <a:lstStyle/>
          <a:p>
            <a:r>
              <a:rPr lang="zh-TW" altLang="en-US" b="1" dirty="0" smtClean="0"/>
              <a:t>登 入 操 作 指 引 </a:t>
            </a:r>
            <a:endParaRPr lang="en-US" altLang="zh-TW" b="1" dirty="0" smtClean="0"/>
          </a:p>
          <a:p>
            <a:r>
              <a:rPr lang="en-US" altLang="zh-TW" sz="2000" b="1" dirty="0" smtClean="0"/>
              <a:t>Student Guidance for Oxford Placement Test (OPT)</a:t>
            </a:r>
            <a:endParaRPr lang="zh-TW" altLang="en-US" sz="2000" b="1" dirty="0"/>
          </a:p>
        </p:txBody>
      </p:sp>
      <p:pic>
        <p:nvPicPr>
          <p:cNvPr id="7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20" name="Picture 4" descr="Oxford Placement Test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8" y="1484784"/>
            <a:ext cx="7944072" cy="1839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055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注 意 事 項 </a:t>
            </a:r>
            <a:r>
              <a:rPr lang="en-US" altLang="zh-TW" b="1" dirty="0" smtClean="0"/>
              <a:t>Attention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如遇到問題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直接關掉頁面，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會自動儲存你目前已完成的題目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If </a:t>
            </a:r>
            <a:r>
              <a:rPr lang="en-US" altLang="zh-TW" sz="1600" dirty="0"/>
              <a:t>interruptions occur during the test, just close all the explorer </a:t>
            </a:r>
            <a:r>
              <a:rPr lang="en-US" altLang="zh-TW" sz="1600" dirty="0" smtClean="0"/>
              <a:t>windows. Do not </a:t>
            </a:r>
            <a:r>
              <a:rPr lang="en-US" altLang="zh-TW" sz="1600" dirty="0"/>
              <a:t>refresh the test webpage in any circumstances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接續作答時，請使用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Organization ID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題目會從上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未完成的那題開始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Log </a:t>
            </a:r>
            <a:r>
              <a:rPr lang="en-US" altLang="zh-TW" sz="1600" dirty="0"/>
              <a:t>in to the test website again with the same username and password; the test will continue. The remote server saves the test progress in real time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未於限定時間內完成作答者，則聽力測驗將沒有成績。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There is a time limit. Failure to complete all the questions results in no (zero) points in the listening </a:t>
            </a:r>
            <a:r>
              <a:rPr lang="en-US" altLang="zh-TW" sz="1600" dirty="0" smtClean="0"/>
              <a:t>part.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110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Start </a:t>
            </a:r>
            <a:r>
              <a:rPr lang="en-US" altLang="zh-TW" dirty="0" smtClean="0"/>
              <a:t>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45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登 入 </a:t>
            </a:r>
            <a:r>
              <a:rPr lang="en-US" altLang="zh-TW" b="1" dirty="0" smtClean="0"/>
              <a:t>Log in</a:t>
            </a:r>
            <a:r>
              <a:rPr lang="zh-TW" altLang="en-US" b="1" dirty="0" smtClean="0"/>
              <a:t> </a:t>
            </a:r>
            <a:r>
              <a:rPr lang="en-US" altLang="zh-TW" sz="2700" b="1" dirty="0">
                <a:solidFill>
                  <a:srgbClr val="FF0000"/>
                </a:solidFill>
                <a:hlinkClick r:id="rId2"/>
              </a:rPr>
              <a:t>https://www.oxfordenglishtesting.com</a:t>
            </a:r>
            <a:r>
              <a:rPr lang="en-US" altLang="zh-TW" sz="2700" b="1" dirty="0" smtClean="0">
                <a:solidFill>
                  <a:srgbClr val="FF0000"/>
                </a:solidFill>
                <a:hlinkClick r:id="rId2"/>
              </a:rPr>
              <a:t>/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" y="2364829"/>
            <a:ext cx="8572929" cy="43045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340768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進入頁面後，請先按下鍵盤上的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”Shift + Ctrl + Delete”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，清除瀏覽資料後再登入。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</a:rPr>
              <a:t>Before you begin,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clear your web browser‘s cache by pressing “</a:t>
            </a:r>
            <a:r>
              <a:rPr lang="en-US" altLang="zh-TW" sz="1600" b="1" i="1" dirty="0" smtClean="0">
                <a:solidFill>
                  <a:srgbClr val="FF0000"/>
                </a:solidFill>
              </a:rPr>
              <a:t>Ctrl + Shift + Delete”</a:t>
            </a:r>
            <a:r>
              <a:rPr lang="zh-TW" alt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simultaneously on the keyboard.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300193" y="5589240"/>
            <a:ext cx="432048" cy="288032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6309194" y="5929445"/>
            <a:ext cx="258328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828109"/>
              </p:ext>
            </p:extLst>
          </p:nvPr>
        </p:nvGraphicFramePr>
        <p:xfrm>
          <a:off x="683568" y="4218933"/>
          <a:ext cx="5688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/>
                <a:gridCol w="2844316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 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055***)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Nssh202305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94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確 認 資 料 </a:t>
            </a:r>
            <a:r>
              <a:rPr lang="en-US" altLang="zh-TW" sz="3200" b="1" dirty="0" smtClean="0"/>
              <a:t>Confirm Personal Information</a:t>
            </a:r>
            <a:r>
              <a:rPr lang="zh-TW" altLang="en-US" sz="3200" b="1" dirty="0" smtClean="0"/>
              <a:t> 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3" r="15829" b="29315"/>
          <a:stretch/>
        </p:blipFill>
        <p:spPr bwMode="auto">
          <a:xfrm>
            <a:off x="377117" y="1431303"/>
            <a:ext cx="8269346" cy="46469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88019" y="4814463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1855" y="4888394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61855" y="5144306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61855" y="5354544"/>
            <a:ext cx="3050105" cy="153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4651268" y="2046844"/>
            <a:ext cx="4176464" cy="3384376"/>
          </a:xfrm>
          <a:prstGeom prst="wedgeRoundRectCallout">
            <a:avLst>
              <a:gd name="adj1" fmla="val -63797"/>
              <a:gd name="adj2" fmla="val 3588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TW" sz="1600" b="1" dirty="0" smtClean="0">
                <a:solidFill>
                  <a:schemeClr val="tx1"/>
                </a:solidFill>
              </a:rPr>
              <a:t>“First name”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為學號，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”Last name”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為姓名，請確認資料是否無誤。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Please confirm your personal information.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kumimoji="0" lang="en-US" altLang="zh-TW" sz="1600" b="1" dirty="0" smtClean="0">
                <a:solidFill>
                  <a:schemeClr val="tx1"/>
                </a:solidFill>
              </a:rPr>
              <a:t>“Email”</a:t>
            </a:r>
            <a:r>
              <a:rPr kumimoji="0" lang="zh-TW" altLang="en-US" sz="1600" b="1" dirty="0" smtClean="0">
                <a:solidFill>
                  <a:schemeClr val="tx1"/>
                </a:solidFill>
              </a:rPr>
              <a:t>為系統預設，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不需更改。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The “Email” is set as default. You don’t need to change it.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zh-TW" altLang="en-US" sz="1600" b="1" dirty="0" smtClean="0">
                <a:solidFill>
                  <a:schemeClr val="tx1"/>
                </a:solidFill>
              </a:rPr>
              <a:t>點擊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”Save”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前往下一步。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Click on “Save” to continue.</a:t>
            </a:r>
          </a:p>
        </p:txBody>
      </p:sp>
      <p:sp>
        <p:nvSpPr>
          <p:cNvPr id="13" name="矩形 12"/>
          <p:cNvSpPr/>
          <p:nvPr/>
        </p:nvSpPr>
        <p:spPr>
          <a:xfrm>
            <a:off x="834258" y="5199583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115616" y="4852770"/>
            <a:ext cx="2088232" cy="451883"/>
          </a:xfrm>
          <a:prstGeom prst="frame">
            <a:avLst>
              <a:gd name="adj1" fmla="val 594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1115616" y="5353381"/>
            <a:ext cx="3096344" cy="225941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389239" y="5591563"/>
            <a:ext cx="698847" cy="357717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411" y="55078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4449510" y="5661248"/>
            <a:ext cx="4385228" cy="9095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87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80920" cy="314256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 smtClean="0"/>
              <a:t>開 始 測 驗 </a:t>
            </a:r>
            <a:r>
              <a:rPr lang="en-US" altLang="zh-TW" b="1" dirty="0"/>
              <a:t>Enter My </a:t>
            </a:r>
            <a:r>
              <a:rPr lang="en-US" altLang="zh-TW" b="1" dirty="0" smtClean="0"/>
              <a:t>Tests</a:t>
            </a:r>
            <a:endParaRPr lang="zh-TW" altLang="en-US" b="1" dirty="0"/>
          </a:p>
        </p:txBody>
      </p:sp>
      <p:sp>
        <p:nvSpPr>
          <p:cNvPr id="6" name="框架 5"/>
          <p:cNvSpPr/>
          <p:nvPr/>
        </p:nvSpPr>
        <p:spPr>
          <a:xfrm>
            <a:off x="361383" y="3996698"/>
            <a:ext cx="1546321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411760" y="4500754"/>
            <a:ext cx="3139716" cy="930466"/>
          </a:xfrm>
          <a:prstGeom prst="wedgeRoundRectCallout">
            <a:avLst>
              <a:gd name="adj1" fmla="val -61007"/>
              <a:gd name="adj2" fmla="val -488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點選此連結，並允許快顯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視窗。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/>
                </a:solidFill>
              </a:rPr>
              <a:t>Click on the Placement Test.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30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90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選擇初始難易度 </a:t>
            </a:r>
            <a:r>
              <a:rPr lang="en-US" altLang="zh-TW" sz="3200" b="1" dirty="0" smtClean="0"/>
              <a:t>Select </a:t>
            </a:r>
            <a:r>
              <a:rPr lang="en-US" altLang="zh-TW" sz="3200" b="1" dirty="0"/>
              <a:t>Your Starting Level</a:t>
            </a:r>
            <a:endParaRPr lang="zh-TW" alt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323528" y="2276872"/>
            <a:ext cx="8568952" cy="41044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268760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本測驗為適性測驗，電腦會依據受測者答題對錯決定下一題難易度。本畫面選項僅決定測驗卷第一題難度，不影響測驗最終結果。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This is a computer-adaptive test. The level of the next question is decided by your answer to the current question.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1763688" y="3825044"/>
            <a:ext cx="2304256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6091" y="3720225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1614334" y="5949280"/>
            <a:ext cx="1229474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7631" y="5942111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419872" y="4774704"/>
            <a:ext cx="4702206" cy="1606624"/>
          </a:xfrm>
          <a:prstGeom prst="wedgeRoundRectCallout">
            <a:avLst>
              <a:gd name="adj1" fmla="val -61586"/>
              <a:gd name="adj2" fmla="val 3080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到此步驟，請先暫停，勿按下一步。依監試人員指示，再按下一步，進入正式測驗。</a:t>
            </a:r>
            <a:r>
              <a:rPr lang="en-US" altLang="zh-TW" sz="1600" b="1" dirty="0">
                <a:solidFill>
                  <a:schemeClr val="tx1"/>
                </a:solidFill>
              </a:rPr>
              <a:t>Do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not click </a:t>
            </a:r>
            <a:r>
              <a:rPr lang="en-US" altLang="zh-TW" sz="1600" b="1" dirty="0">
                <a:solidFill>
                  <a:schemeClr val="tx1"/>
                </a:solidFill>
              </a:rPr>
              <a:t>“Next” now. Proceed until further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instructions.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98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After 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82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查 詢 成 績 </a:t>
            </a:r>
            <a:r>
              <a:rPr lang="en-US" altLang="zh-TW" b="1" dirty="0" smtClean="0"/>
              <a:t>Check the Results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539552" y="1484784"/>
            <a:ext cx="805883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作答完畢後，使用原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Username, Password, 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Organisation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ID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再次登入，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即可查看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check the results by logging in to the test website again.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" y="2204864"/>
            <a:ext cx="3543300" cy="4219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2002712"/>
              </p:ext>
            </p:extLst>
          </p:nvPr>
        </p:nvGraphicFramePr>
        <p:xfrm>
          <a:off x="3707904" y="3871312"/>
          <a:ext cx="513605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715"/>
                <a:gridCol w="2462337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 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055***)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Nssh202305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51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查 詢 成 績 </a:t>
            </a:r>
            <a:r>
              <a:rPr lang="en-US" altLang="zh-TW" sz="3600" b="1" dirty="0" smtClean="0"/>
              <a:t>Check the Results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05625" y="5868561"/>
            <a:ext cx="812876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" y="1389315"/>
            <a:ext cx="8088777" cy="23637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框架 6"/>
          <p:cNvSpPr/>
          <p:nvPr/>
        </p:nvSpPr>
        <p:spPr>
          <a:xfrm>
            <a:off x="1691680" y="1268760"/>
            <a:ext cx="1229474" cy="79208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05501" y="1556792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73901" y="3501008"/>
            <a:ext cx="1721835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541" y="3356992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44" t="33417" r="3012" b="44296"/>
          <a:stretch/>
        </p:blipFill>
        <p:spPr bwMode="auto">
          <a:xfrm>
            <a:off x="499201" y="4077072"/>
            <a:ext cx="8135189" cy="16030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框架 13"/>
          <p:cNvSpPr/>
          <p:nvPr/>
        </p:nvSpPr>
        <p:spPr>
          <a:xfrm>
            <a:off x="505625" y="4293096"/>
            <a:ext cx="2415529" cy="603784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134" y="42930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3897052"/>
            <a:ext cx="1800200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Overall score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891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4" grpId="0" animBg="1"/>
      <p:bldP spid="1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OPT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 英 語 測 驗 對 照 表</a:t>
            </a:r>
            <a:endParaRPr lang="zh-TW" alt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395536" y="1772816"/>
            <a:ext cx="8385660" cy="42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1412776"/>
            <a:ext cx="1152128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CEFR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1412776"/>
            <a:ext cx="936104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OPT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6084585"/>
            <a:ext cx="838566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473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Before the Test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396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9249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Thanks!</a:t>
            </a:r>
            <a:endParaRPr lang="zh-TW" altLang="en-US" sz="5400" b="1" dirty="0"/>
          </a:p>
        </p:txBody>
      </p:sp>
      <p:pic>
        <p:nvPicPr>
          <p:cNvPr id="4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81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測 驗 流 程 </a:t>
            </a:r>
            <a:r>
              <a:rPr lang="en-US" altLang="zh-TW" b="1" dirty="0" smtClean="0"/>
              <a:t>Test Overview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8621791"/>
              </p:ext>
            </p:extLst>
          </p:nvPr>
        </p:nvGraphicFramePr>
        <p:xfrm>
          <a:off x="683568" y="148478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1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考 前 準 備 </a:t>
            </a:r>
            <a:r>
              <a:rPr lang="en-US" altLang="zh-TW" b="1" dirty="0" smtClean="0"/>
              <a:t>On Test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手機請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關閉</a:t>
            </a:r>
            <a:r>
              <a:rPr lang="zh-TW" altLang="en-US" dirty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Turn off your cell phone.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耳機請插在主機上綠色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孔洞。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Plug </a:t>
            </a:r>
            <a:r>
              <a:rPr lang="en-US" altLang="zh-TW" dirty="0"/>
              <a:t>in your earphones into the green jack hole on the front panel of the desktop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測試耳機及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音量。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Test </a:t>
            </a:r>
            <a:r>
              <a:rPr lang="en-US" altLang="zh-TW" dirty="0"/>
              <a:t>your earphones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關閉所有非考試頁面 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Close </a:t>
            </a:r>
            <a:r>
              <a:rPr lang="en-US" altLang="zh-TW" dirty="0"/>
              <a:t>all the other windows or tabs </a:t>
            </a:r>
            <a:r>
              <a:rPr lang="en-US" altLang="zh-TW" dirty="0" smtClean="0"/>
              <a:t>except </a:t>
            </a:r>
            <a:r>
              <a:rPr lang="en-US" altLang="zh-TW" dirty="0"/>
              <a:t>the </a:t>
            </a:r>
            <a:r>
              <a:rPr lang="en-US" altLang="zh-TW" dirty="0" smtClean="0"/>
              <a:t>OPT </a:t>
            </a:r>
            <a:r>
              <a:rPr lang="en-US" altLang="zh-TW" dirty="0"/>
              <a:t>test site</a:t>
            </a:r>
            <a:r>
              <a:rPr lang="en-US" altLang="zh-TW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014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測 驗 說 明 </a:t>
            </a:r>
            <a:r>
              <a:rPr lang="en-US" altLang="zh-TW" b="1" dirty="0" smtClean="0"/>
              <a:t>Introduction to the 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/>
              <a:t>考試</a:t>
            </a:r>
            <a:r>
              <a:rPr lang="zh-TW" altLang="en-US" b="1" dirty="0" smtClean="0"/>
              <a:t>時間：</a:t>
            </a:r>
            <a:r>
              <a:rPr lang="en-US" altLang="zh-TW" b="1" dirty="0" smtClean="0">
                <a:solidFill>
                  <a:srgbClr val="FF0000"/>
                </a:solidFill>
              </a:rPr>
              <a:t>90</a:t>
            </a:r>
            <a:r>
              <a:rPr lang="zh-TW" altLang="en-US" b="1" dirty="0" smtClean="0"/>
              <a:t> 分鐘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time limit is 90 minutes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測驗</a:t>
            </a:r>
            <a:r>
              <a:rPr lang="zh-TW" altLang="en-US" b="1" dirty="0"/>
              <a:t>題</a:t>
            </a:r>
            <a:r>
              <a:rPr lang="zh-TW" altLang="en-US" b="1" dirty="0" smtClean="0"/>
              <a:t>數</a:t>
            </a:r>
            <a:r>
              <a:rPr lang="zh-TW" altLang="en-US" b="1" dirty="0"/>
              <a:t>：</a:t>
            </a:r>
            <a:r>
              <a:rPr lang="zh-TW" altLang="en-US" b="1" dirty="0" smtClean="0"/>
              <a:t>共 </a:t>
            </a:r>
            <a:r>
              <a:rPr lang="en-US" altLang="zh-TW" b="1" dirty="0" smtClean="0"/>
              <a:t>45</a:t>
            </a:r>
            <a:r>
              <a:rPr lang="zh-TW" altLang="en-US" b="1" dirty="0" smtClean="0"/>
              <a:t> 題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There </a:t>
            </a:r>
            <a:r>
              <a:rPr lang="en-US" altLang="zh-TW" dirty="0"/>
              <a:t>are </a:t>
            </a:r>
            <a:r>
              <a:rPr lang="en-US" altLang="zh-TW" dirty="0" smtClean="0"/>
              <a:t>approximately</a:t>
            </a:r>
            <a:r>
              <a:rPr lang="zh-TW" altLang="en-US" dirty="0" smtClean="0"/>
              <a:t> </a:t>
            </a:r>
            <a:r>
              <a:rPr lang="en-US" altLang="zh-TW" dirty="0" smtClean="0"/>
              <a:t>45 </a:t>
            </a:r>
            <a:r>
              <a:rPr lang="en-US" altLang="zh-TW" dirty="0"/>
              <a:t>questions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題</a:t>
            </a:r>
            <a:r>
              <a:rPr lang="zh-TW" altLang="en-US" b="1" dirty="0" smtClean="0"/>
              <a:t>型項目：英文應用（</a:t>
            </a:r>
            <a:r>
              <a:rPr lang="en-US" altLang="zh-TW" b="1" dirty="0" smtClean="0"/>
              <a:t>30</a:t>
            </a:r>
            <a:r>
              <a:rPr lang="zh-TW" altLang="en-US" b="1" dirty="0" smtClean="0"/>
              <a:t>題</a:t>
            </a:r>
            <a:r>
              <a:rPr lang="zh-TW" altLang="en-US" b="1" dirty="0"/>
              <a:t>）</a:t>
            </a:r>
            <a:r>
              <a:rPr lang="zh-TW" altLang="en-US" b="1" dirty="0" smtClean="0"/>
              <a:t>、聽力測驗（</a:t>
            </a:r>
            <a:r>
              <a:rPr lang="en-US" altLang="zh-TW" b="1" dirty="0" smtClean="0"/>
              <a:t>15</a:t>
            </a:r>
            <a:r>
              <a:rPr lang="zh-TW" altLang="en-US" b="1" dirty="0" smtClean="0"/>
              <a:t>題）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test is divided into two parts, including about 30 questions in Use of English part and about 15 questions in Listening section.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518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框架 9"/>
          <p:cNvSpPr/>
          <p:nvPr/>
        </p:nvSpPr>
        <p:spPr>
          <a:xfrm>
            <a:off x="1475656" y="4509120"/>
            <a:ext cx="1278296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893532" y="4000236"/>
            <a:ext cx="2038508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20072" y="2492896"/>
            <a:ext cx="19406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Choose answer.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644008" y="2862228"/>
            <a:ext cx="576064" cy="1138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4" idx="1"/>
          </p:cNvCxnSpPr>
          <p:nvPr/>
        </p:nvCxnSpPr>
        <p:spPr>
          <a:xfrm flipH="1">
            <a:off x="2339752" y="2677562"/>
            <a:ext cx="2880320" cy="18315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投影片編號版面配置區 10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4311709" y="3573016"/>
            <a:ext cx="4580771" cy="3065331"/>
          </a:xfrm>
          <a:prstGeom prst="wedgeRoundRectCallout">
            <a:avLst>
              <a:gd name="adj1" fmla="val -63253"/>
              <a:gd name="adj2" fmla="val 3148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當</a:t>
            </a:r>
            <a:r>
              <a:rPr lang="zh-TW" altLang="en-US" b="1" dirty="0">
                <a:solidFill>
                  <a:schemeClr val="tx1"/>
                </a:solidFill>
              </a:rPr>
              <a:t>你</a:t>
            </a:r>
            <a:r>
              <a:rPr lang="zh-TW" altLang="en-US" b="1" dirty="0" smtClean="0">
                <a:solidFill>
                  <a:schemeClr val="tx1"/>
                </a:solidFill>
              </a:rPr>
              <a:t>按下</a:t>
            </a:r>
            <a:r>
              <a:rPr lang="en-US" altLang="zh-TW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b="1" dirty="0" smtClean="0">
                <a:solidFill>
                  <a:schemeClr val="tx1"/>
                </a:solidFill>
              </a:rPr>
              <a:t>跳</a:t>
            </a:r>
            <a:r>
              <a:rPr lang="zh-TW" altLang="zh-TW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b="1" dirty="0">
                <a:solidFill>
                  <a:schemeClr val="tx1"/>
                </a:solidFill>
              </a:rPr>
              <a:t>無法</a:t>
            </a:r>
            <a:r>
              <a:rPr lang="zh-TW" altLang="zh-TW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b="1" dirty="0">
                <a:solidFill>
                  <a:schemeClr val="tx1"/>
                </a:solidFill>
              </a:rPr>
              <a:t>也</a:t>
            </a:r>
            <a:r>
              <a:rPr lang="zh-TW" altLang="zh-TW" b="1" dirty="0">
                <a:solidFill>
                  <a:schemeClr val="tx1"/>
                </a:solidFill>
              </a:rPr>
              <a:t>無法重新修改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79512" y="5240187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2803558" y="5804048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86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1916832"/>
            <a:ext cx="8486118" cy="41764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292080" y="4509120"/>
            <a:ext cx="3168351" cy="1428960"/>
          </a:xfrm>
          <a:prstGeom prst="wedgeRoundRectCallout">
            <a:avLst>
              <a:gd name="adj1" fmla="val -112468"/>
              <a:gd name="adj2" fmla="val -11892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每個空格</a:t>
            </a:r>
            <a:r>
              <a:rPr lang="zh-TW" altLang="en-US" b="1" dirty="0">
                <a:solidFill>
                  <a:schemeClr val="tx1"/>
                </a:solidFill>
              </a:rPr>
              <a:t>內只需填入一個</a:t>
            </a:r>
            <a:r>
              <a:rPr lang="zh-TW" altLang="en-US" b="1" dirty="0" smtClean="0">
                <a:solidFill>
                  <a:schemeClr val="tx1"/>
                </a:solidFill>
              </a:rPr>
              <a:t>字。</a:t>
            </a:r>
            <a:r>
              <a:rPr lang="en-US" altLang="zh-TW" b="1" dirty="0" smtClean="0">
                <a:solidFill>
                  <a:schemeClr val="tx1"/>
                </a:solidFill>
              </a:rPr>
              <a:t>Type only one word in each box.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71800" y="2119953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框架 8"/>
          <p:cNvSpPr/>
          <p:nvPr/>
        </p:nvSpPr>
        <p:spPr>
          <a:xfrm>
            <a:off x="1763688" y="3212976"/>
            <a:ext cx="158417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60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 smtClean="0"/>
              <a:t>題 型 介 紹（第二大題：聽力測驗）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 smtClean="0"/>
              <a:t>Types of Questions – Part 2. Listening</a:t>
            </a:r>
            <a:endParaRPr lang="zh-TW" alt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8" y="2420888"/>
            <a:ext cx="8208912" cy="39855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1" y="609329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67544" y="1916832"/>
            <a:ext cx="288032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Put on your earphones.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755575" y="3542157"/>
            <a:ext cx="504057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4355976" y="3120008"/>
            <a:ext cx="4320480" cy="1749152"/>
          </a:xfrm>
          <a:prstGeom prst="wedgeRoundRectCallout">
            <a:avLst>
              <a:gd name="adj1" fmla="val -79977"/>
              <a:gd name="adj2" fmla="val -113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1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請於音檔下載</a:t>
            </a:r>
            <a:r>
              <a:rPr lang="zh-TW" altLang="en-US" sz="1400" b="1" dirty="0">
                <a:solidFill>
                  <a:schemeClr val="tx1"/>
                </a:solidFill>
              </a:rPr>
              <a:t>完畢，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再撥</a:t>
            </a:r>
            <a:r>
              <a:rPr lang="zh-TW" altLang="en-US" sz="1400" b="1" dirty="0">
                <a:solidFill>
                  <a:schemeClr val="tx1"/>
                </a:solidFill>
              </a:rPr>
              <a:t>放音檔。</a:t>
            </a:r>
            <a:r>
              <a:rPr lang="en-US" altLang="zh-TW" sz="1400" b="1" dirty="0">
                <a:solidFill>
                  <a:schemeClr val="tx1"/>
                </a:solidFill>
              </a:rPr>
              <a:t>The media bar is shown when the audio file is fully downloaded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. Please wait until it’s done.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2) </a:t>
            </a:r>
            <a:r>
              <a:rPr lang="zh-TW" altLang="en-US" sz="1400" b="1" dirty="0">
                <a:solidFill>
                  <a:schemeClr val="tx1"/>
                </a:solidFill>
              </a:rPr>
              <a:t>每道聽力題目只能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聽 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2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 次</a:t>
            </a:r>
            <a:r>
              <a:rPr lang="zh-TW" altLang="en-US" sz="1400" b="1" dirty="0">
                <a:solidFill>
                  <a:schemeClr val="tx1"/>
                </a:solidFill>
              </a:rPr>
              <a:t>。</a:t>
            </a:r>
            <a:r>
              <a:rPr lang="en-US" altLang="zh-TW" sz="1400" b="1" dirty="0">
                <a:solidFill>
                  <a:schemeClr val="tx1"/>
                </a:solidFill>
              </a:rPr>
              <a:t>You can play the recording twice.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944779" y="5301208"/>
            <a:ext cx="4076715" cy="1277407"/>
          </a:xfrm>
          <a:prstGeom prst="wedgeRoundRectCallout">
            <a:avLst>
              <a:gd name="adj1" fmla="val 71877"/>
              <a:gd name="adj2" fmla="val 183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chemeClr val="tx1"/>
                </a:solidFill>
              </a:rPr>
              <a:t>當</a:t>
            </a:r>
            <a:r>
              <a:rPr lang="zh-TW" altLang="en-US" sz="1200" b="1" dirty="0">
                <a:solidFill>
                  <a:schemeClr val="tx1"/>
                </a:solidFill>
              </a:rPr>
              <a:t>你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按下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sz="1200" b="1" dirty="0" smtClean="0">
                <a:solidFill>
                  <a:schemeClr val="tx1"/>
                </a:solidFill>
              </a:rPr>
              <a:t>跳</a:t>
            </a:r>
            <a:r>
              <a:rPr lang="zh-TW" altLang="zh-TW" sz="1200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sz="1200" b="1" dirty="0">
                <a:solidFill>
                  <a:schemeClr val="tx1"/>
                </a:solidFill>
              </a:rPr>
              <a:t>無法</a:t>
            </a:r>
            <a:r>
              <a:rPr lang="zh-TW" altLang="zh-TW" sz="1200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sz="1200" b="1" dirty="0">
                <a:solidFill>
                  <a:schemeClr val="tx1"/>
                </a:solidFill>
              </a:rPr>
              <a:t>也</a:t>
            </a:r>
            <a:r>
              <a:rPr lang="zh-TW" altLang="zh-TW" sz="1200" b="1" dirty="0">
                <a:solidFill>
                  <a:schemeClr val="tx1"/>
                </a:solidFill>
              </a:rPr>
              <a:t>無法重新修改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。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5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223</TotalTime>
  <Words>1010</Words>
  <Application>Microsoft Office PowerPoint</Application>
  <PresentationFormat>如螢幕大小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清晰度</vt:lpstr>
      <vt:lpstr>投影片 1</vt:lpstr>
      <vt:lpstr>投影片 2</vt:lpstr>
      <vt:lpstr>測 驗 流 程 Test Overview</vt:lpstr>
      <vt:lpstr>考 前 準 備 On Test Day</vt:lpstr>
      <vt:lpstr>測 驗 說 明 Introduction to the Test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紹（第二大題：聽力測驗） Types of Questions – Part 2. Listening</vt:lpstr>
      <vt:lpstr>注 意 事 項 Attention</vt:lpstr>
      <vt:lpstr>投影片 11</vt:lpstr>
      <vt:lpstr>登 入 Log in https://www.oxfordenglishtesting.com/</vt:lpstr>
      <vt:lpstr>確 認 資 料 Confirm Personal Information </vt:lpstr>
      <vt:lpstr>開 始 測 驗 Enter My Tests</vt:lpstr>
      <vt:lpstr>選擇初始難易度 Select Your Starting Level</vt:lpstr>
      <vt:lpstr>投影片 16</vt:lpstr>
      <vt:lpstr>查 詢 成 績 Check the Results</vt:lpstr>
      <vt:lpstr>查 詢 成 績 Check the Results</vt:lpstr>
      <vt:lpstr>OPT / 英 語 測 驗 對 照 表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郭俐君 [ Jean Kuo ]</dc:creator>
  <cp:lastModifiedBy>Caves Books 敦煌書局</cp:lastModifiedBy>
  <cp:revision>36</cp:revision>
  <dcterms:created xsi:type="dcterms:W3CDTF">2021-09-06T00:08:56Z</dcterms:created>
  <dcterms:modified xsi:type="dcterms:W3CDTF">2023-05-18T09:11:46Z</dcterms:modified>
</cp:coreProperties>
</file>