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22"/>
  </p:notesMasterIdLst>
  <p:sldIdLst>
    <p:sldId id="256" r:id="rId2"/>
    <p:sldId id="261" r:id="rId3"/>
    <p:sldId id="257" r:id="rId4"/>
    <p:sldId id="258" r:id="rId5"/>
    <p:sldId id="259" r:id="rId6"/>
    <p:sldId id="273" r:id="rId7"/>
    <p:sldId id="275" r:id="rId8"/>
    <p:sldId id="276" r:id="rId9"/>
    <p:sldId id="274" r:id="rId10"/>
    <p:sldId id="263" r:id="rId11"/>
    <p:sldId id="262" r:id="rId12"/>
    <p:sldId id="265" r:id="rId13"/>
    <p:sldId id="266" r:id="rId14"/>
    <p:sldId id="267" r:id="rId15"/>
    <p:sldId id="268" r:id="rId16"/>
    <p:sldId id="270" r:id="rId17"/>
    <p:sldId id="271" r:id="rId18"/>
    <p:sldId id="277" r:id="rId19"/>
    <p:sldId id="272" r:id="rId20"/>
    <p:sldId id="279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166043-4AD3-4F83-8464-E0BD337EBDE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44301A2-4EE3-4350-875E-3DDE1D1DE932}">
      <dgm:prSet phldrT="[文字]"/>
      <dgm:spPr/>
      <dgm:t>
        <a:bodyPr/>
        <a:lstStyle/>
        <a:p>
          <a:r>
            <a:rPr lang="zh-TW" altLang="en-US" b="1" dirty="0" smtClean="0"/>
            <a:t>登入 </a:t>
          </a:r>
          <a:endParaRPr lang="en-US" altLang="zh-TW" b="1" dirty="0" smtClean="0"/>
        </a:p>
        <a:p>
          <a:r>
            <a:rPr lang="en-US" altLang="zh-TW" b="1" dirty="0" smtClean="0"/>
            <a:t>Sign In</a:t>
          </a:r>
          <a:endParaRPr lang="zh-TW" altLang="en-US" b="1" dirty="0"/>
        </a:p>
      </dgm:t>
    </dgm:pt>
    <dgm:pt modelId="{9FD45E50-B764-4BFE-904E-8265398983B1}" type="parTrans" cxnId="{1EB5E6E2-BA85-40DB-8C03-DE5E91EE876D}">
      <dgm:prSet/>
      <dgm:spPr/>
      <dgm:t>
        <a:bodyPr/>
        <a:lstStyle/>
        <a:p>
          <a:endParaRPr lang="zh-TW" altLang="en-US"/>
        </a:p>
      </dgm:t>
    </dgm:pt>
    <dgm:pt modelId="{7EE7AB71-9414-4CB9-8C1F-2255917E4F1D}" type="sibTrans" cxnId="{1EB5E6E2-BA85-40DB-8C03-DE5E91EE876D}">
      <dgm:prSet/>
      <dgm:spPr/>
      <dgm:t>
        <a:bodyPr/>
        <a:lstStyle/>
        <a:p>
          <a:endParaRPr lang="zh-TW" altLang="en-US"/>
        </a:p>
      </dgm:t>
    </dgm:pt>
    <dgm:pt modelId="{059EF75A-27ED-43F4-85CB-19881C7C52AF}">
      <dgm:prSet phldrT="[文字]"/>
      <dgm:spPr/>
      <dgm:t>
        <a:bodyPr/>
        <a:lstStyle/>
        <a:p>
          <a:r>
            <a:rPr lang="zh-TW" altLang="en-US" b="1" dirty="0" smtClean="0"/>
            <a:t>確認資料 </a:t>
          </a:r>
          <a:r>
            <a:rPr lang="en-US" altLang="zh-TW" b="1" dirty="0" smtClean="0"/>
            <a:t>Confirm Personal Information</a:t>
          </a:r>
          <a:endParaRPr lang="zh-TW" altLang="en-US" b="1" dirty="0"/>
        </a:p>
      </dgm:t>
    </dgm:pt>
    <dgm:pt modelId="{C9FB6489-2C45-47A9-AA16-918B4E24B0A8}" type="parTrans" cxnId="{AA0C8021-B77E-492E-84CF-A0DBDE402555}">
      <dgm:prSet/>
      <dgm:spPr/>
      <dgm:t>
        <a:bodyPr/>
        <a:lstStyle/>
        <a:p>
          <a:endParaRPr lang="zh-TW" altLang="en-US"/>
        </a:p>
      </dgm:t>
    </dgm:pt>
    <dgm:pt modelId="{3B07CE95-7132-4B17-BE83-A7360C847C20}" type="sibTrans" cxnId="{AA0C8021-B77E-492E-84CF-A0DBDE402555}">
      <dgm:prSet/>
      <dgm:spPr/>
      <dgm:t>
        <a:bodyPr/>
        <a:lstStyle/>
        <a:p>
          <a:endParaRPr lang="zh-TW" altLang="en-US"/>
        </a:p>
      </dgm:t>
    </dgm:pt>
    <dgm:pt modelId="{706A4A76-74A6-48FD-BA50-AE267EC0C301}">
      <dgm:prSet phldrT="[文字]"/>
      <dgm:spPr/>
      <dgm:t>
        <a:bodyPr/>
        <a:lstStyle/>
        <a:p>
          <a:r>
            <a:rPr lang="zh-TW" altLang="en-US" b="1" dirty="0" smtClean="0"/>
            <a:t>開始測驗 </a:t>
          </a:r>
          <a:r>
            <a:rPr lang="en-US" altLang="zh-TW" b="1" dirty="0" smtClean="0"/>
            <a:t>Enter My Tests</a:t>
          </a:r>
          <a:endParaRPr lang="zh-TW" altLang="en-US" b="1" dirty="0"/>
        </a:p>
      </dgm:t>
    </dgm:pt>
    <dgm:pt modelId="{30D4D9B1-6BA4-4EF9-BF18-3FBCC880BBE6}" type="parTrans" cxnId="{AAC2B24D-73B3-49AB-97AF-FC49FBF9E6AB}">
      <dgm:prSet/>
      <dgm:spPr/>
      <dgm:t>
        <a:bodyPr/>
        <a:lstStyle/>
        <a:p>
          <a:endParaRPr lang="zh-TW" altLang="en-US"/>
        </a:p>
      </dgm:t>
    </dgm:pt>
    <dgm:pt modelId="{F7A1E890-85D8-4BB1-B1E4-8D0FF97F9642}" type="sibTrans" cxnId="{AAC2B24D-73B3-49AB-97AF-FC49FBF9E6AB}">
      <dgm:prSet/>
      <dgm:spPr/>
      <dgm:t>
        <a:bodyPr/>
        <a:lstStyle/>
        <a:p>
          <a:endParaRPr lang="zh-TW" altLang="en-US"/>
        </a:p>
      </dgm:t>
    </dgm:pt>
    <dgm:pt modelId="{AA91C0DA-AD10-4E83-ACA4-13A269A6769F}">
      <dgm:prSet phldrT="[文字]"/>
      <dgm:spPr/>
      <dgm:t>
        <a:bodyPr/>
        <a:lstStyle/>
        <a:p>
          <a:r>
            <a:rPr lang="zh-TW" altLang="en-US" b="1" dirty="0" smtClean="0"/>
            <a:t>查詢成績 </a:t>
          </a:r>
          <a:r>
            <a:rPr lang="en-US" altLang="zh-TW" b="1" dirty="0" smtClean="0"/>
            <a:t>Check the Result</a:t>
          </a:r>
          <a:endParaRPr lang="zh-TW" altLang="en-US" b="1" dirty="0"/>
        </a:p>
      </dgm:t>
    </dgm:pt>
    <dgm:pt modelId="{72DA14A0-5951-4FF9-8E13-FA875BD4A542}" type="parTrans" cxnId="{72A5A550-3E4D-4059-B95D-9D8DF30041A5}">
      <dgm:prSet/>
      <dgm:spPr/>
      <dgm:t>
        <a:bodyPr/>
        <a:lstStyle/>
        <a:p>
          <a:endParaRPr lang="zh-TW" altLang="en-US"/>
        </a:p>
      </dgm:t>
    </dgm:pt>
    <dgm:pt modelId="{F9CBAC3A-856D-4D72-80C6-C0B19B30A5FF}" type="sibTrans" cxnId="{72A5A550-3E4D-4059-B95D-9D8DF30041A5}">
      <dgm:prSet/>
      <dgm:spPr/>
      <dgm:t>
        <a:bodyPr/>
        <a:lstStyle/>
        <a:p>
          <a:endParaRPr lang="zh-TW" altLang="en-US"/>
        </a:p>
      </dgm:t>
    </dgm:pt>
    <dgm:pt modelId="{C8241CAC-25BB-4752-9983-8BF607BCE094}" type="pres">
      <dgm:prSet presAssocID="{5E166043-4AD3-4F83-8464-E0BD337EBDE1}" presName="CompostProcess" presStyleCnt="0">
        <dgm:presLayoutVars>
          <dgm:dir/>
          <dgm:resizeHandles val="exact"/>
        </dgm:presLayoutVars>
      </dgm:prSet>
      <dgm:spPr/>
    </dgm:pt>
    <dgm:pt modelId="{A6895704-0695-4FC7-B8D4-7B32E94CF751}" type="pres">
      <dgm:prSet presAssocID="{5E166043-4AD3-4F83-8464-E0BD337EBDE1}" presName="arrow" presStyleLbl="bgShp" presStyleIdx="0" presStyleCnt="1"/>
      <dgm:spPr/>
    </dgm:pt>
    <dgm:pt modelId="{4CB40A37-12DF-4CD3-9B55-2AFF6036B55B}" type="pres">
      <dgm:prSet presAssocID="{5E166043-4AD3-4F83-8464-E0BD337EBDE1}" presName="linearProcess" presStyleCnt="0"/>
      <dgm:spPr/>
    </dgm:pt>
    <dgm:pt modelId="{1FE814F3-4049-485B-A2FF-580A77B0F44E}" type="pres">
      <dgm:prSet presAssocID="{F44301A2-4EE3-4350-875E-3DDE1D1DE932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9193D5A-5176-4A19-9A79-409B44466DCB}" type="pres">
      <dgm:prSet presAssocID="{7EE7AB71-9414-4CB9-8C1F-2255917E4F1D}" presName="sibTrans" presStyleCnt="0"/>
      <dgm:spPr/>
    </dgm:pt>
    <dgm:pt modelId="{58782A1F-E873-4AF9-BACC-4061F8FD0052}" type="pres">
      <dgm:prSet presAssocID="{059EF75A-27ED-43F4-85CB-19881C7C52AF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7E4344-22EC-43EA-AE11-4AE852F8B335}" type="pres">
      <dgm:prSet presAssocID="{3B07CE95-7132-4B17-BE83-A7360C847C20}" presName="sibTrans" presStyleCnt="0"/>
      <dgm:spPr/>
    </dgm:pt>
    <dgm:pt modelId="{605F3FC1-F40A-45E8-B206-0AE6D352194C}" type="pres">
      <dgm:prSet presAssocID="{706A4A76-74A6-48FD-BA50-AE267EC0C301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F71F8E1-021F-46B7-A743-B52A0019490F}" type="pres">
      <dgm:prSet presAssocID="{F7A1E890-85D8-4BB1-B1E4-8D0FF97F9642}" presName="sibTrans" presStyleCnt="0"/>
      <dgm:spPr/>
    </dgm:pt>
    <dgm:pt modelId="{2D5E444E-E2C6-44A1-B3F6-4EC3905CF8AF}" type="pres">
      <dgm:prSet presAssocID="{AA91C0DA-AD10-4E83-ACA4-13A269A6769F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8C62E19-A71C-4F3F-BD70-B8FE984363C6}" type="presOf" srcId="{706A4A76-74A6-48FD-BA50-AE267EC0C301}" destId="{605F3FC1-F40A-45E8-B206-0AE6D352194C}" srcOrd="0" destOrd="0" presId="urn:microsoft.com/office/officeart/2005/8/layout/hProcess9"/>
    <dgm:cxn modelId="{AAC2B24D-73B3-49AB-97AF-FC49FBF9E6AB}" srcId="{5E166043-4AD3-4F83-8464-E0BD337EBDE1}" destId="{706A4A76-74A6-48FD-BA50-AE267EC0C301}" srcOrd="2" destOrd="0" parTransId="{30D4D9B1-6BA4-4EF9-BF18-3FBCC880BBE6}" sibTransId="{F7A1E890-85D8-4BB1-B1E4-8D0FF97F9642}"/>
    <dgm:cxn modelId="{E7EF0EF6-CA65-49B2-B802-98EFED703BAC}" type="presOf" srcId="{AA91C0DA-AD10-4E83-ACA4-13A269A6769F}" destId="{2D5E444E-E2C6-44A1-B3F6-4EC3905CF8AF}" srcOrd="0" destOrd="0" presId="urn:microsoft.com/office/officeart/2005/8/layout/hProcess9"/>
    <dgm:cxn modelId="{72A5A550-3E4D-4059-B95D-9D8DF30041A5}" srcId="{5E166043-4AD3-4F83-8464-E0BD337EBDE1}" destId="{AA91C0DA-AD10-4E83-ACA4-13A269A6769F}" srcOrd="3" destOrd="0" parTransId="{72DA14A0-5951-4FF9-8E13-FA875BD4A542}" sibTransId="{F9CBAC3A-856D-4D72-80C6-C0B19B30A5FF}"/>
    <dgm:cxn modelId="{AA0C8021-B77E-492E-84CF-A0DBDE402555}" srcId="{5E166043-4AD3-4F83-8464-E0BD337EBDE1}" destId="{059EF75A-27ED-43F4-85CB-19881C7C52AF}" srcOrd="1" destOrd="0" parTransId="{C9FB6489-2C45-47A9-AA16-918B4E24B0A8}" sibTransId="{3B07CE95-7132-4B17-BE83-A7360C847C20}"/>
    <dgm:cxn modelId="{0B9BDAEF-C21E-43EA-A933-02B294C14BEE}" type="presOf" srcId="{F44301A2-4EE3-4350-875E-3DDE1D1DE932}" destId="{1FE814F3-4049-485B-A2FF-580A77B0F44E}" srcOrd="0" destOrd="0" presId="urn:microsoft.com/office/officeart/2005/8/layout/hProcess9"/>
    <dgm:cxn modelId="{D1727420-C222-449C-93D1-8F3125A0C43E}" type="presOf" srcId="{059EF75A-27ED-43F4-85CB-19881C7C52AF}" destId="{58782A1F-E873-4AF9-BACC-4061F8FD0052}" srcOrd="0" destOrd="0" presId="urn:microsoft.com/office/officeart/2005/8/layout/hProcess9"/>
    <dgm:cxn modelId="{1EB5E6E2-BA85-40DB-8C03-DE5E91EE876D}" srcId="{5E166043-4AD3-4F83-8464-E0BD337EBDE1}" destId="{F44301A2-4EE3-4350-875E-3DDE1D1DE932}" srcOrd="0" destOrd="0" parTransId="{9FD45E50-B764-4BFE-904E-8265398983B1}" sibTransId="{7EE7AB71-9414-4CB9-8C1F-2255917E4F1D}"/>
    <dgm:cxn modelId="{559F32C1-B269-4E14-84B4-770E23AFE66C}" type="presOf" srcId="{5E166043-4AD3-4F83-8464-E0BD337EBDE1}" destId="{C8241CAC-25BB-4752-9983-8BF607BCE094}" srcOrd="0" destOrd="0" presId="urn:microsoft.com/office/officeart/2005/8/layout/hProcess9"/>
    <dgm:cxn modelId="{C8CDB31D-4D77-4E2B-97AC-EAF24BFCA27B}" type="presParOf" srcId="{C8241CAC-25BB-4752-9983-8BF607BCE094}" destId="{A6895704-0695-4FC7-B8D4-7B32E94CF751}" srcOrd="0" destOrd="0" presId="urn:microsoft.com/office/officeart/2005/8/layout/hProcess9"/>
    <dgm:cxn modelId="{F1955F29-8923-4D01-A8C7-AC18ACF7B064}" type="presParOf" srcId="{C8241CAC-25BB-4752-9983-8BF607BCE094}" destId="{4CB40A37-12DF-4CD3-9B55-2AFF6036B55B}" srcOrd="1" destOrd="0" presId="urn:microsoft.com/office/officeart/2005/8/layout/hProcess9"/>
    <dgm:cxn modelId="{9AD8E940-2340-49B3-9119-C55D0086DC63}" type="presParOf" srcId="{4CB40A37-12DF-4CD3-9B55-2AFF6036B55B}" destId="{1FE814F3-4049-485B-A2FF-580A77B0F44E}" srcOrd="0" destOrd="0" presId="urn:microsoft.com/office/officeart/2005/8/layout/hProcess9"/>
    <dgm:cxn modelId="{9EF4EF6E-F926-4305-A3B4-02375DF1DAB9}" type="presParOf" srcId="{4CB40A37-12DF-4CD3-9B55-2AFF6036B55B}" destId="{A9193D5A-5176-4A19-9A79-409B44466DCB}" srcOrd="1" destOrd="0" presId="urn:microsoft.com/office/officeart/2005/8/layout/hProcess9"/>
    <dgm:cxn modelId="{E5EB1E16-D0FA-43B9-869E-CE7F71F2EE33}" type="presParOf" srcId="{4CB40A37-12DF-4CD3-9B55-2AFF6036B55B}" destId="{58782A1F-E873-4AF9-BACC-4061F8FD0052}" srcOrd="2" destOrd="0" presId="urn:microsoft.com/office/officeart/2005/8/layout/hProcess9"/>
    <dgm:cxn modelId="{09BE40FE-BC0B-4CBB-90F8-3036301417F1}" type="presParOf" srcId="{4CB40A37-12DF-4CD3-9B55-2AFF6036B55B}" destId="{547E4344-22EC-43EA-AE11-4AE852F8B335}" srcOrd="3" destOrd="0" presId="urn:microsoft.com/office/officeart/2005/8/layout/hProcess9"/>
    <dgm:cxn modelId="{91A347BE-89E3-4BF0-8758-E59A3ED56393}" type="presParOf" srcId="{4CB40A37-12DF-4CD3-9B55-2AFF6036B55B}" destId="{605F3FC1-F40A-45E8-B206-0AE6D352194C}" srcOrd="4" destOrd="0" presId="urn:microsoft.com/office/officeart/2005/8/layout/hProcess9"/>
    <dgm:cxn modelId="{92BE949D-B829-4B40-9B65-47F7031B6FF1}" type="presParOf" srcId="{4CB40A37-12DF-4CD3-9B55-2AFF6036B55B}" destId="{AF71F8E1-021F-46B7-A743-B52A0019490F}" srcOrd="5" destOrd="0" presId="urn:microsoft.com/office/officeart/2005/8/layout/hProcess9"/>
    <dgm:cxn modelId="{078F1970-788A-4371-8262-8A504EC7DAE7}" type="presParOf" srcId="{4CB40A37-12DF-4CD3-9B55-2AFF6036B55B}" destId="{2D5E444E-E2C6-44A1-B3F6-4EC3905CF8AF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895704-0695-4FC7-B8D4-7B32E94CF751}">
      <dsp:nvSpPr>
        <dsp:cNvPr id="0" name=""/>
        <dsp:cNvSpPr/>
      </dsp:nvSpPr>
      <dsp:spPr>
        <a:xfrm>
          <a:off x="583264" y="0"/>
          <a:ext cx="6610334" cy="424847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E814F3-4049-485B-A2FF-580A77B0F44E}">
      <dsp:nvSpPr>
        <dsp:cNvPr id="0" name=""/>
        <dsp:cNvSpPr/>
      </dsp:nvSpPr>
      <dsp:spPr>
        <a:xfrm>
          <a:off x="4611" y="1274541"/>
          <a:ext cx="1822580" cy="16993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dirty="0" smtClean="0"/>
            <a:t>登入 </a:t>
          </a:r>
          <a:endParaRPr lang="en-US" altLang="zh-TW" sz="2100" b="1" kern="1200" dirty="0" smtClean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b="1" kern="1200" dirty="0" smtClean="0"/>
            <a:t>Sign In</a:t>
          </a:r>
          <a:endParaRPr lang="zh-TW" altLang="en-US" sz="2100" b="1" kern="1200" dirty="0"/>
        </a:p>
      </dsp:txBody>
      <dsp:txXfrm>
        <a:off x="4611" y="1274541"/>
        <a:ext cx="1822580" cy="1699388"/>
      </dsp:txXfrm>
    </dsp:sp>
    <dsp:sp modelId="{58782A1F-E873-4AF9-BACC-4061F8FD0052}">
      <dsp:nvSpPr>
        <dsp:cNvPr id="0" name=""/>
        <dsp:cNvSpPr/>
      </dsp:nvSpPr>
      <dsp:spPr>
        <a:xfrm>
          <a:off x="1986298" y="1274541"/>
          <a:ext cx="1822580" cy="16993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dirty="0" smtClean="0"/>
            <a:t>確認資料 </a:t>
          </a:r>
          <a:r>
            <a:rPr lang="en-US" altLang="zh-TW" sz="2100" b="1" kern="1200" dirty="0" smtClean="0"/>
            <a:t>Confirm Personal Information</a:t>
          </a:r>
          <a:endParaRPr lang="zh-TW" altLang="en-US" sz="2100" b="1" kern="1200" dirty="0"/>
        </a:p>
      </dsp:txBody>
      <dsp:txXfrm>
        <a:off x="1986298" y="1274541"/>
        <a:ext cx="1822580" cy="1699388"/>
      </dsp:txXfrm>
    </dsp:sp>
    <dsp:sp modelId="{605F3FC1-F40A-45E8-B206-0AE6D352194C}">
      <dsp:nvSpPr>
        <dsp:cNvPr id="0" name=""/>
        <dsp:cNvSpPr/>
      </dsp:nvSpPr>
      <dsp:spPr>
        <a:xfrm>
          <a:off x="3967985" y="1274541"/>
          <a:ext cx="1822580" cy="16993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dirty="0" smtClean="0"/>
            <a:t>開始測驗 </a:t>
          </a:r>
          <a:r>
            <a:rPr lang="en-US" altLang="zh-TW" sz="2100" b="1" kern="1200" dirty="0" smtClean="0"/>
            <a:t>Enter My Tests</a:t>
          </a:r>
          <a:endParaRPr lang="zh-TW" altLang="en-US" sz="2100" b="1" kern="1200" dirty="0"/>
        </a:p>
      </dsp:txBody>
      <dsp:txXfrm>
        <a:off x="3967985" y="1274541"/>
        <a:ext cx="1822580" cy="1699388"/>
      </dsp:txXfrm>
    </dsp:sp>
    <dsp:sp modelId="{2D5E444E-E2C6-44A1-B3F6-4EC3905CF8AF}">
      <dsp:nvSpPr>
        <dsp:cNvPr id="0" name=""/>
        <dsp:cNvSpPr/>
      </dsp:nvSpPr>
      <dsp:spPr>
        <a:xfrm>
          <a:off x="5949672" y="1274541"/>
          <a:ext cx="1822580" cy="16993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dirty="0" smtClean="0"/>
            <a:t>查詢成績 </a:t>
          </a:r>
          <a:r>
            <a:rPr lang="en-US" altLang="zh-TW" sz="2100" b="1" kern="1200" dirty="0" smtClean="0"/>
            <a:t>Check the Result</a:t>
          </a:r>
          <a:endParaRPr lang="zh-TW" altLang="en-US" sz="2100" b="1" kern="1200" dirty="0"/>
        </a:p>
      </dsp:txBody>
      <dsp:txXfrm>
        <a:off x="5949672" y="1274541"/>
        <a:ext cx="1822580" cy="1699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1D307-3534-4A5D-A2F7-3D4D5A1C7A75}" type="datetimeFigureOut">
              <a:rPr lang="zh-TW" altLang="en-US" smtClean="0"/>
              <a:pPr/>
              <a:t>2022/7/27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0FD9D-28DC-413D-BEE8-F29CA3DFFF9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327920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746C-0D74-4200-B22E-F06444BC3ED3}" type="datetime1">
              <a:rPr lang="zh-TW" altLang="en-US" smtClean="0"/>
              <a:pPr/>
              <a:t>2022/7/27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A8C7-94CB-4920-8281-8318B37FBDA0}" type="datetime1">
              <a:rPr lang="zh-TW" altLang="en-US" smtClean="0"/>
              <a:pPr/>
              <a:t>2022/7/27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4F99C-82FB-4598-9D4C-C29BC9110F08}" type="datetime1">
              <a:rPr lang="zh-TW" altLang="en-US" smtClean="0"/>
              <a:pPr/>
              <a:t>2022/7/27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26EB-EB36-4B8B-97CD-D0C91A5CD20B}" type="datetime1">
              <a:rPr lang="zh-TW" altLang="en-US" smtClean="0"/>
              <a:pPr/>
              <a:t>2022/7/27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4E03D-4DDD-4A5D-BE32-DCA4124FBCB1}" type="datetime1">
              <a:rPr lang="zh-TW" altLang="en-US" smtClean="0"/>
              <a:pPr/>
              <a:t>2022/7/27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BA1E-0BDE-44E7-B918-096FC0A12AA3}" type="datetime1">
              <a:rPr lang="zh-TW" altLang="en-US" smtClean="0"/>
              <a:pPr/>
              <a:t>2022/7/27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5E99-9A5C-4BD9-9100-64029AD93570}" type="datetime1">
              <a:rPr lang="zh-TW" altLang="en-US" smtClean="0"/>
              <a:pPr/>
              <a:t>2022/7/27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1F06-607B-4A81-9DEB-EB2701DC9CCC}" type="datetime1">
              <a:rPr lang="zh-TW" altLang="en-US" smtClean="0"/>
              <a:pPr/>
              <a:t>2022/7/27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6D711-53D3-4F67-9B7C-EAC04E24BC80}" type="datetime1">
              <a:rPr lang="zh-TW" altLang="en-US" smtClean="0"/>
              <a:pPr/>
              <a:t>2022/7/27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C543-39FB-4B63-ABB7-ACD580BD56AF}" type="datetime1">
              <a:rPr lang="zh-TW" altLang="en-US" smtClean="0"/>
              <a:pPr/>
              <a:t>2022/7/27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50A5D-B934-42E5-966E-5F7EA9D2570D}" type="datetime1">
              <a:rPr lang="zh-TW" altLang="en-US" smtClean="0"/>
              <a:pPr/>
              <a:t>2022/7/27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5682508-F118-4617-A690-740801A04BC8}" type="datetime1">
              <a:rPr lang="zh-TW" altLang="en-US" smtClean="0"/>
              <a:pPr/>
              <a:t>2022/7/27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2E623E2-5265-4925-B93D-80CEDC4A762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oxfordenglishtesting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3568" y="3501008"/>
            <a:ext cx="7848872" cy="1752600"/>
          </a:xfrm>
        </p:spPr>
        <p:txBody>
          <a:bodyPr/>
          <a:lstStyle/>
          <a:p>
            <a:r>
              <a:rPr lang="zh-TW" altLang="en-US" b="1" dirty="0" smtClean="0"/>
              <a:t>登 入 操 作 指 引 </a:t>
            </a:r>
            <a:endParaRPr lang="en-US" altLang="zh-TW" b="1" dirty="0" smtClean="0"/>
          </a:p>
          <a:p>
            <a:r>
              <a:rPr lang="en-US" altLang="zh-TW" sz="2000" b="1" dirty="0" smtClean="0"/>
              <a:t>Student Guidance for Oxford Placement Test (OPT)</a:t>
            </a:r>
            <a:endParaRPr lang="zh-TW" altLang="en-US" sz="2000" b="1" dirty="0"/>
          </a:p>
        </p:txBody>
      </p:sp>
      <p:pic>
        <p:nvPicPr>
          <p:cNvPr id="7" name="Picture 2" descr="D:\Documents\My Photo\其他\NEW Caves LOGO(確定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5" y="116632"/>
            <a:ext cx="743709" cy="376412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220" name="Picture 4" descr="Oxford Placement Test ban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68" y="1484784"/>
            <a:ext cx="7944072" cy="18391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80552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注 意 事 項 </a:t>
            </a:r>
            <a:r>
              <a:rPr lang="en-US" altLang="zh-TW" b="1" dirty="0" smtClean="0"/>
              <a:t>Attention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如遇到問題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直接關掉頁面，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會自動儲存你目前已完成的題目</a:t>
            </a:r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800" b="1" dirty="0" smtClean="0"/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zh-TW" sz="1600" dirty="0" smtClean="0"/>
              <a:t>If </a:t>
            </a:r>
            <a:r>
              <a:rPr lang="en-US" altLang="zh-TW" sz="1600" dirty="0"/>
              <a:t>interruptions occur during the test, just close all the explorer </a:t>
            </a:r>
            <a:r>
              <a:rPr lang="en-US" altLang="zh-TW" sz="1600" dirty="0" smtClean="0"/>
              <a:t>windows. Do not </a:t>
            </a:r>
            <a:r>
              <a:rPr lang="en-US" altLang="zh-TW" sz="1600" dirty="0"/>
              <a:t>refresh the test webpage in any circumstances</a:t>
            </a:r>
            <a:r>
              <a:rPr lang="en-US" altLang="zh-TW" sz="16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接續作答時，請使用</a:t>
            </a:r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</a:t>
            </a:r>
            <a:r>
              <a:rPr lang="en-US" altLang="zh-TW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Username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Password 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Organization ID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登入，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題目會從上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未完成的那題開始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zh-TW" sz="1600" dirty="0" smtClean="0"/>
              <a:t>Log </a:t>
            </a:r>
            <a:r>
              <a:rPr lang="en-US" altLang="zh-TW" sz="1600" dirty="0"/>
              <a:t>in to the test website again with the same username and password; the test will continue. The remote server saves the test progress in real time</a:t>
            </a:r>
            <a:r>
              <a:rPr lang="en-US" altLang="zh-TW" sz="16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未於限定時間內完成作答者，則聽力測驗將沒有成績。</a:t>
            </a: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zh-TW" sz="1600" dirty="0"/>
              <a:t>There is a time limit. Failure to complete all the questions results in no (zero) points in the listening </a:t>
            </a:r>
            <a:r>
              <a:rPr lang="en-US" altLang="zh-TW" sz="1600" dirty="0" smtClean="0"/>
              <a:t>part.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11103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285293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5400" b="1"/>
            </a:lvl1pPr>
          </a:lstStyle>
          <a:p>
            <a:r>
              <a:rPr lang="en-US" altLang="zh-TW" dirty="0"/>
              <a:t>Start </a:t>
            </a:r>
            <a:r>
              <a:rPr lang="en-US" altLang="zh-TW" dirty="0" smtClean="0"/>
              <a:t>the Test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44547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/>
              <a:t>登 入 </a:t>
            </a:r>
            <a:r>
              <a:rPr lang="en-US" altLang="zh-TW" b="1" dirty="0" smtClean="0"/>
              <a:t>Log in</a:t>
            </a:r>
            <a:r>
              <a:rPr lang="zh-TW" altLang="en-US" b="1" dirty="0" smtClean="0"/>
              <a:t> </a:t>
            </a:r>
            <a:r>
              <a:rPr lang="en-US" altLang="zh-TW" sz="2700" b="1" dirty="0">
                <a:solidFill>
                  <a:srgbClr val="FF0000"/>
                </a:solidFill>
                <a:hlinkClick r:id="rId2"/>
              </a:rPr>
              <a:t>https://www.oxfordenglishtesting.com</a:t>
            </a:r>
            <a:r>
              <a:rPr lang="en-US" altLang="zh-TW" sz="2700" b="1" dirty="0" smtClean="0">
                <a:solidFill>
                  <a:srgbClr val="FF0000"/>
                </a:solidFill>
                <a:hlinkClick r:id="rId2"/>
              </a:rPr>
              <a:t>/</a:t>
            </a:r>
            <a:endParaRPr lang="zh-TW" altLang="en-US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51" y="2364829"/>
            <a:ext cx="8572929" cy="4304531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323528" y="1340768"/>
            <a:ext cx="8568952" cy="83099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rgbClr val="FF0000"/>
                </a:solidFill>
              </a:rPr>
              <a:t>進入頁面後，請先按下鍵盤上的</a:t>
            </a:r>
            <a:r>
              <a:rPr lang="en-US" altLang="zh-TW" sz="1600" b="1" dirty="0" smtClean="0">
                <a:solidFill>
                  <a:srgbClr val="FF0000"/>
                </a:solidFill>
              </a:rPr>
              <a:t>”Shift + Ctrl + Delete”</a:t>
            </a:r>
            <a:r>
              <a:rPr lang="zh-TW" altLang="en-US" sz="1600" b="1" dirty="0" smtClean="0">
                <a:solidFill>
                  <a:srgbClr val="FF0000"/>
                </a:solidFill>
              </a:rPr>
              <a:t>，清除瀏覽資料後再登入。</a:t>
            </a:r>
            <a:endParaRPr lang="en-US" altLang="zh-TW" sz="1600" b="1" dirty="0" smtClean="0">
              <a:solidFill>
                <a:srgbClr val="FF0000"/>
              </a:solidFill>
            </a:endParaRPr>
          </a:p>
          <a:p>
            <a:r>
              <a:rPr lang="en-US" altLang="zh-TW" sz="1600" b="1" dirty="0" smtClean="0">
                <a:solidFill>
                  <a:srgbClr val="FF0000"/>
                </a:solidFill>
              </a:rPr>
              <a:t>Before you begin,</a:t>
            </a:r>
            <a:r>
              <a:rPr lang="zh-TW" altLang="en-US" sz="1600" b="1" dirty="0" smtClean="0">
                <a:solidFill>
                  <a:srgbClr val="FF0000"/>
                </a:solidFill>
              </a:rPr>
              <a:t> </a:t>
            </a:r>
            <a:r>
              <a:rPr lang="en-US" altLang="zh-TW" sz="1600" b="1" dirty="0" smtClean="0">
                <a:solidFill>
                  <a:srgbClr val="FF0000"/>
                </a:solidFill>
              </a:rPr>
              <a:t>clear your web browser‘s cache by pressing “</a:t>
            </a:r>
            <a:r>
              <a:rPr lang="en-US" altLang="zh-TW" sz="1600" b="1" i="1" dirty="0" smtClean="0">
                <a:solidFill>
                  <a:srgbClr val="FF0000"/>
                </a:solidFill>
              </a:rPr>
              <a:t>Ctrl + Shift + Delete”</a:t>
            </a:r>
            <a:r>
              <a:rPr lang="zh-TW" altLang="en-US" sz="1600" b="1" i="1" dirty="0" smtClean="0">
                <a:solidFill>
                  <a:srgbClr val="FF0000"/>
                </a:solidFill>
              </a:rPr>
              <a:t> </a:t>
            </a:r>
            <a:r>
              <a:rPr lang="en-US" altLang="zh-TW" sz="1600" b="1" dirty="0" smtClean="0">
                <a:solidFill>
                  <a:srgbClr val="FF0000"/>
                </a:solidFill>
              </a:rPr>
              <a:t>simultaneously on the keyboard.</a:t>
            </a:r>
            <a:endParaRPr lang="zh-TW" altLang="en-US" sz="1600" b="1" dirty="0">
              <a:solidFill>
                <a:srgbClr val="FF0000"/>
              </a:solidFill>
            </a:endParaRPr>
          </a:p>
        </p:txBody>
      </p:sp>
      <p:sp>
        <p:nvSpPr>
          <p:cNvPr id="6" name="框架 5"/>
          <p:cNvSpPr/>
          <p:nvPr/>
        </p:nvSpPr>
        <p:spPr>
          <a:xfrm>
            <a:off x="6300193" y="5589240"/>
            <a:ext cx="432048" cy="288032"/>
          </a:xfrm>
          <a:prstGeom prst="frame">
            <a:avLst>
              <a:gd name="adj1" fmla="val 1980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框架 6"/>
          <p:cNvSpPr/>
          <p:nvPr/>
        </p:nvSpPr>
        <p:spPr>
          <a:xfrm>
            <a:off x="6309194" y="5929445"/>
            <a:ext cx="2583286" cy="451883"/>
          </a:xfrm>
          <a:prstGeom prst="frame">
            <a:avLst>
              <a:gd name="adj1" fmla="val 1980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6828109"/>
              </p:ext>
            </p:extLst>
          </p:nvPr>
        </p:nvGraphicFramePr>
        <p:xfrm>
          <a:off x="683568" y="4218933"/>
          <a:ext cx="5472608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2736304"/>
              </a:tblGrid>
              <a:tr h="4028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User name</a:t>
                      </a:r>
                      <a:r>
                        <a:rPr kumimoji="0" lang="zh-TW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endParaRPr kumimoji="0" lang="en-US" altLang="zh-TW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altLang="zh-TW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Student</a:t>
                      </a:r>
                      <a:r>
                        <a:rPr kumimoji="0" lang="en-US" altLang="zh-TW" sz="24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ID</a:t>
                      </a:r>
                      <a:endParaRPr kumimoji="0" lang="zh-TW" altLang="en-US" sz="2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9098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Password</a:t>
                      </a:r>
                      <a:r>
                        <a:rPr kumimoji="0" lang="zh-TW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</a:t>
                      </a:r>
                      <a:endParaRPr kumimoji="0" lang="en-US" altLang="zh-TW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1" u="non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Nssh2022</a:t>
                      </a:r>
                      <a:endParaRPr kumimoji="0" lang="zh-TW" altLang="en-US" sz="2400" b="1" u="non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9098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Organization ID</a:t>
                      </a:r>
                      <a:r>
                        <a:rPr kumimoji="0" lang="zh-TW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endParaRPr kumimoji="0" lang="en-US" altLang="zh-TW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altLang="zh-TW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073990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9098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29483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b="1" dirty="0" smtClean="0"/>
              <a:t>確 認 資 料 </a:t>
            </a:r>
            <a:r>
              <a:rPr lang="en-US" altLang="zh-TW" sz="3200" b="1" dirty="0" smtClean="0"/>
              <a:t>Confirm Personal Information</a:t>
            </a:r>
            <a:r>
              <a:rPr lang="zh-TW" altLang="en-US" sz="3200" b="1" dirty="0" smtClean="0"/>
              <a:t> </a:t>
            </a:r>
            <a:endParaRPr lang="zh-TW" altLang="en-US" sz="3200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673" r="15829" b="29315"/>
          <a:stretch/>
        </p:blipFill>
        <p:spPr bwMode="auto">
          <a:xfrm>
            <a:off x="377117" y="1431303"/>
            <a:ext cx="8269346" cy="4646927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788019" y="4814463"/>
            <a:ext cx="32759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2400" b="1" cap="none" spc="0" dirty="0" smtClean="0">
                <a:ln w="11430"/>
                <a:solidFill>
                  <a:srgbClr val="FF0000"/>
                </a:solidFill>
              </a:rPr>
              <a:t>1</a:t>
            </a:r>
            <a:endParaRPr lang="zh-TW" altLang="en-US" sz="2400" b="1" cap="none" spc="0" dirty="0">
              <a:ln w="11430"/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61855" y="4888394"/>
            <a:ext cx="1969985" cy="15690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161855" y="5144306"/>
            <a:ext cx="1969985" cy="15690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161855" y="5354544"/>
            <a:ext cx="3050105" cy="15335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圖說文字 10"/>
          <p:cNvSpPr/>
          <p:nvPr/>
        </p:nvSpPr>
        <p:spPr>
          <a:xfrm>
            <a:off x="4651268" y="2046844"/>
            <a:ext cx="4176464" cy="3384376"/>
          </a:xfrm>
          <a:prstGeom prst="wedgeRoundRectCallout">
            <a:avLst>
              <a:gd name="adj1" fmla="val -63797"/>
              <a:gd name="adj2" fmla="val 35887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altLang="zh-TW" sz="1600" b="1" dirty="0" smtClean="0">
                <a:solidFill>
                  <a:schemeClr val="tx1"/>
                </a:solidFill>
              </a:rPr>
              <a:t>“First name”</a:t>
            </a:r>
            <a:r>
              <a:rPr lang="zh-TW" altLang="en-US" sz="1600" b="1" dirty="0" smtClean="0">
                <a:solidFill>
                  <a:schemeClr val="tx1"/>
                </a:solidFill>
              </a:rPr>
              <a:t>和</a:t>
            </a:r>
            <a:r>
              <a:rPr lang="en-US" altLang="zh-TW" sz="1600" b="1" dirty="0" smtClean="0">
                <a:solidFill>
                  <a:schemeClr val="tx1"/>
                </a:solidFill>
              </a:rPr>
              <a:t>”Last name” </a:t>
            </a:r>
            <a:r>
              <a:rPr lang="zh-TW" altLang="en-US" sz="1600" b="1" dirty="0" smtClean="0">
                <a:solidFill>
                  <a:schemeClr val="tx1"/>
                </a:solidFill>
              </a:rPr>
              <a:t>的</a:t>
            </a:r>
            <a:r>
              <a:rPr lang="zh-TW" altLang="en-US" sz="1600" b="1" dirty="0">
                <a:solidFill>
                  <a:schemeClr val="tx1"/>
                </a:solidFill>
              </a:rPr>
              <a:t>內容一致，若有拼字錯誤，可直接修改</a:t>
            </a:r>
            <a:r>
              <a:rPr lang="zh-TW" altLang="en-US" sz="1600" b="1" dirty="0" smtClean="0">
                <a:solidFill>
                  <a:schemeClr val="tx1"/>
                </a:solidFill>
              </a:rPr>
              <a:t>。</a:t>
            </a:r>
            <a:r>
              <a:rPr lang="en-US" altLang="zh-TW" sz="1600" b="1" dirty="0" smtClean="0">
                <a:solidFill>
                  <a:schemeClr val="tx1"/>
                </a:solidFill>
              </a:rPr>
              <a:t>Please confirm your personal information.</a:t>
            </a:r>
          </a:p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kumimoji="0" lang="en-US" altLang="zh-TW" sz="1600" b="1" dirty="0" smtClean="0">
                <a:solidFill>
                  <a:schemeClr val="tx1"/>
                </a:solidFill>
              </a:rPr>
              <a:t>“Email”</a:t>
            </a:r>
            <a:r>
              <a:rPr kumimoji="0" lang="zh-TW" altLang="en-US" sz="1600" b="1" dirty="0" smtClean="0">
                <a:solidFill>
                  <a:schemeClr val="tx1"/>
                </a:solidFill>
              </a:rPr>
              <a:t>為系統預設，</a:t>
            </a:r>
            <a:r>
              <a:rPr lang="zh-TW" altLang="en-US" sz="1600" b="1" dirty="0" smtClean="0">
                <a:solidFill>
                  <a:schemeClr val="tx1"/>
                </a:solidFill>
              </a:rPr>
              <a:t>不需更改。</a:t>
            </a:r>
            <a:r>
              <a:rPr lang="en-US" altLang="zh-TW" sz="1600" b="1" dirty="0" smtClean="0">
                <a:solidFill>
                  <a:schemeClr val="tx1"/>
                </a:solidFill>
              </a:rPr>
              <a:t>The “Email” is set as default. You don’t need to change it.</a:t>
            </a:r>
          </a:p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zh-TW" altLang="en-US" sz="1600" b="1" dirty="0" smtClean="0">
                <a:solidFill>
                  <a:schemeClr val="tx1"/>
                </a:solidFill>
              </a:rPr>
              <a:t>點擊</a:t>
            </a:r>
            <a:r>
              <a:rPr lang="en-US" altLang="zh-TW" sz="1600" b="1" dirty="0" smtClean="0">
                <a:solidFill>
                  <a:schemeClr val="tx1"/>
                </a:solidFill>
              </a:rPr>
              <a:t>”Save”</a:t>
            </a:r>
            <a:r>
              <a:rPr lang="zh-TW" altLang="en-US" sz="1600" b="1" dirty="0" smtClean="0">
                <a:solidFill>
                  <a:schemeClr val="tx1"/>
                </a:solidFill>
              </a:rPr>
              <a:t>前往下一步。</a:t>
            </a:r>
            <a:r>
              <a:rPr lang="en-US" altLang="zh-TW" sz="1600" b="1" dirty="0" smtClean="0">
                <a:solidFill>
                  <a:schemeClr val="tx1"/>
                </a:solidFill>
              </a:rPr>
              <a:t>Click on “Save” to continue.</a:t>
            </a:r>
          </a:p>
        </p:txBody>
      </p:sp>
      <p:sp>
        <p:nvSpPr>
          <p:cNvPr id="13" name="矩形 12"/>
          <p:cNvSpPr/>
          <p:nvPr/>
        </p:nvSpPr>
        <p:spPr>
          <a:xfrm>
            <a:off x="834258" y="5199583"/>
            <a:ext cx="2538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2400" b="1" dirty="0">
                <a:ln w="11430"/>
                <a:solidFill>
                  <a:srgbClr val="FF0000"/>
                </a:solidFill>
              </a:rPr>
              <a:t>2</a:t>
            </a:r>
            <a:endParaRPr lang="zh-TW" altLang="en-US" sz="2400" b="1" dirty="0">
              <a:ln w="11430"/>
              <a:solidFill>
                <a:srgbClr val="FF0000"/>
              </a:solidFill>
            </a:endParaRPr>
          </a:p>
        </p:txBody>
      </p:sp>
      <p:sp>
        <p:nvSpPr>
          <p:cNvPr id="14" name="框架 13"/>
          <p:cNvSpPr/>
          <p:nvPr/>
        </p:nvSpPr>
        <p:spPr>
          <a:xfrm>
            <a:off x="1115616" y="4852770"/>
            <a:ext cx="2088232" cy="451883"/>
          </a:xfrm>
          <a:prstGeom prst="frame">
            <a:avLst>
              <a:gd name="adj1" fmla="val 5948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5" name="框架 14"/>
          <p:cNvSpPr/>
          <p:nvPr/>
        </p:nvSpPr>
        <p:spPr>
          <a:xfrm>
            <a:off x="1115616" y="5353381"/>
            <a:ext cx="3096344" cy="225941"/>
          </a:xfrm>
          <a:prstGeom prst="frame">
            <a:avLst>
              <a:gd name="adj1" fmla="val 9916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6" name="框架 15"/>
          <p:cNvSpPr/>
          <p:nvPr/>
        </p:nvSpPr>
        <p:spPr>
          <a:xfrm>
            <a:off x="389239" y="5591563"/>
            <a:ext cx="698847" cy="357717"/>
          </a:xfrm>
          <a:prstGeom prst="frame">
            <a:avLst>
              <a:gd name="adj1" fmla="val 9916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35411" y="5507896"/>
            <a:ext cx="2538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2400" b="1" dirty="0" smtClean="0">
                <a:ln w="11430"/>
                <a:solidFill>
                  <a:srgbClr val="FF0000"/>
                </a:solidFill>
              </a:rPr>
              <a:t>3</a:t>
            </a:r>
            <a:endParaRPr lang="zh-TW" altLang="en-US" sz="2400" b="1" dirty="0">
              <a:ln w="11430"/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071"/>
          <a:stretch/>
        </p:blipFill>
        <p:spPr bwMode="auto">
          <a:xfrm>
            <a:off x="4449510" y="5661248"/>
            <a:ext cx="4385228" cy="909571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05879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1"/>
            <a:ext cx="8280920" cy="3142566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38200"/>
            <a:ext cx="8229600" cy="990600"/>
          </a:xfrm>
        </p:spPr>
        <p:txBody>
          <a:bodyPr>
            <a:normAutofit/>
          </a:bodyPr>
          <a:lstStyle/>
          <a:p>
            <a:pPr lvl="0"/>
            <a:r>
              <a:rPr lang="zh-TW" altLang="en-US" b="1" dirty="0" smtClean="0"/>
              <a:t>開 始 測 驗 </a:t>
            </a:r>
            <a:r>
              <a:rPr lang="en-US" altLang="zh-TW" b="1" dirty="0"/>
              <a:t>Enter My </a:t>
            </a:r>
            <a:r>
              <a:rPr lang="en-US" altLang="zh-TW" b="1" dirty="0" smtClean="0"/>
              <a:t>Tests</a:t>
            </a:r>
            <a:endParaRPr lang="zh-TW" altLang="en-US" b="1" dirty="0"/>
          </a:p>
        </p:txBody>
      </p:sp>
      <p:sp>
        <p:nvSpPr>
          <p:cNvPr id="6" name="框架 5"/>
          <p:cNvSpPr/>
          <p:nvPr/>
        </p:nvSpPr>
        <p:spPr>
          <a:xfrm>
            <a:off x="361383" y="3996698"/>
            <a:ext cx="1546321" cy="504056"/>
          </a:xfrm>
          <a:prstGeom prst="frame">
            <a:avLst>
              <a:gd name="adj1" fmla="val 3691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圓角矩形圖說文字 8"/>
          <p:cNvSpPr/>
          <p:nvPr/>
        </p:nvSpPr>
        <p:spPr>
          <a:xfrm>
            <a:off x="2411760" y="4500754"/>
            <a:ext cx="3139716" cy="930466"/>
          </a:xfrm>
          <a:prstGeom prst="wedgeRoundRectCallout">
            <a:avLst>
              <a:gd name="adj1" fmla="val -61007"/>
              <a:gd name="adj2" fmla="val -48898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TW" altLang="en-US" sz="1600" b="1" dirty="0">
                <a:solidFill>
                  <a:schemeClr val="tx1"/>
                </a:solidFill>
              </a:rPr>
              <a:t>點選此連結，並允許快顯</a:t>
            </a:r>
            <a:r>
              <a:rPr lang="zh-TW" altLang="en-US" sz="1600" b="1" dirty="0" smtClean="0">
                <a:solidFill>
                  <a:schemeClr val="tx1"/>
                </a:solidFill>
              </a:rPr>
              <a:t>視窗。</a:t>
            </a:r>
            <a:endParaRPr lang="zh-TW" altLang="en-US" sz="16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TW" sz="1600" b="1" dirty="0" smtClean="0">
                <a:solidFill>
                  <a:schemeClr val="tx1"/>
                </a:solidFill>
              </a:rPr>
              <a:t>Click on the Placement Test.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03302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68952" cy="990600"/>
          </a:xfrm>
        </p:spPr>
        <p:txBody>
          <a:bodyPr>
            <a:normAutofit/>
          </a:bodyPr>
          <a:lstStyle/>
          <a:p>
            <a:r>
              <a:rPr lang="zh-TW" altLang="en-US" sz="3200" b="1" dirty="0" smtClean="0"/>
              <a:t>選擇初始難易度 </a:t>
            </a:r>
            <a:r>
              <a:rPr lang="en-US" altLang="zh-TW" sz="3200" b="1" dirty="0" smtClean="0"/>
              <a:t>Select </a:t>
            </a:r>
            <a:r>
              <a:rPr lang="en-US" altLang="zh-TW" sz="3200" b="1" dirty="0"/>
              <a:t>Your Starting Level</a:t>
            </a:r>
            <a:endParaRPr lang="zh-TW" altLang="en-US" sz="32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328"/>
          <a:stretch/>
        </p:blipFill>
        <p:spPr bwMode="auto">
          <a:xfrm>
            <a:off x="323528" y="2276872"/>
            <a:ext cx="8568952" cy="4104456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323528" y="1268760"/>
            <a:ext cx="8568952" cy="83099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本測驗為適性測驗，電腦會依據受測者答題對錯決定下一題難易度。本畫面選項僅決定測驗卷第一題難度，不影響測驗最終結果。 </a:t>
            </a:r>
            <a:r>
              <a:rPr lang="en-US" altLang="zh-TW" sz="1600" b="1" dirty="0" smtClean="0">
                <a:solidFill>
                  <a:srgbClr val="FF0000"/>
                </a:solidFill>
              </a:rPr>
              <a:t>This is a computer-adaptive test. The level of the next question is decided by your answer to the current question.</a:t>
            </a:r>
            <a:endParaRPr lang="zh-TW" altLang="en-US" sz="1600" b="1" dirty="0">
              <a:solidFill>
                <a:srgbClr val="FF0000"/>
              </a:solidFill>
            </a:endParaRPr>
          </a:p>
        </p:txBody>
      </p:sp>
      <p:sp>
        <p:nvSpPr>
          <p:cNvPr id="8" name="框架 7"/>
          <p:cNvSpPr/>
          <p:nvPr/>
        </p:nvSpPr>
        <p:spPr>
          <a:xfrm>
            <a:off x="1763688" y="3825044"/>
            <a:ext cx="2304256" cy="252028"/>
          </a:xfrm>
          <a:prstGeom prst="frame">
            <a:avLst>
              <a:gd name="adj1" fmla="val 3691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36091" y="3720225"/>
            <a:ext cx="32759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2400" b="1" cap="none" spc="0" dirty="0" smtClean="0">
                <a:ln w="11430"/>
                <a:solidFill>
                  <a:srgbClr val="FF0000"/>
                </a:solidFill>
              </a:rPr>
              <a:t>1</a:t>
            </a:r>
            <a:endParaRPr lang="zh-TW" altLang="en-US" sz="2400" b="1" cap="none" spc="0" dirty="0">
              <a:ln w="11430"/>
              <a:solidFill>
                <a:srgbClr val="FF0000"/>
              </a:solidFill>
            </a:endParaRPr>
          </a:p>
        </p:txBody>
      </p:sp>
      <p:sp>
        <p:nvSpPr>
          <p:cNvPr id="10" name="框架 9"/>
          <p:cNvSpPr/>
          <p:nvPr/>
        </p:nvSpPr>
        <p:spPr>
          <a:xfrm>
            <a:off x="1614334" y="5949280"/>
            <a:ext cx="1229474" cy="504056"/>
          </a:xfrm>
          <a:prstGeom prst="frame">
            <a:avLst>
              <a:gd name="adj1" fmla="val 3691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17631" y="5942111"/>
            <a:ext cx="2538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2400" b="1" dirty="0">
                <a:ln w="11430"/>
                <a:solidFill>
                  <a:srgbClr val="FF0000"/>
                </a:solidFill>
              </a:rPr>
              <a:t>2</a:t>
            </a:r>
            <a:endParaRPr lang="zh-TW" altLang="en-US" sz="2400" b="1" dirty="0">
              <a:ln w="11430"/>
              <a:solidFill>
                <a:srgbClr val="FF0000"/>
              </a:solidFill>
            </a:endParaRPr>
          </a:p>
        </p:txBody>
      </p:sp>
      <p:sp>
        <p:nvSpPr>
          <p:cNvPr id="12" name="圓角矩形圖說文字 11"/>
          <p:cNvSpPr/>
          <p:nvPr/>
        </p:nvSpPr>
        <p:spPr>
          <a:xfrm>
            <a:off x="3419872" y="4774704"/>
            <a:ext cx="4702206" cy="1606624"/>
          </a:xfrm>
          <a:prstGeom prst="wedgeRoundRectCallout">
            <a:avLst>
              <a:gd name="adj1" fmla="val -61586"/>
              <a:gd name="adj2" fmla="val 30802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TW" altLang="en-US" sz="1600" b="1" dirty="0">
                <a:solidFill>
                  <a:schemeClr val="tx1"/>
                </a:solidFill>
              </a:rPr>
              <a:t>到此步驟，請先暫停，勿按下一步。依監試人員指示，再按下一步，進入正式測驗。</a:t>
            </a:r>
            <a:r>
              <a:rPr lang="en-US" altLang="zh-TW" sz="1600" b="1" dirty="0">
                <a:solidFill>
                  <a:schemeClr val="tx1"/>
                </a:solidFill>
              </a:rPr>
              <a:t>Do </a:t>
            </a:r>
            <a:r>
              <a:rPr lang="en-US" altLang="zh-TW" sz="1600" b="1" dirty="0" smtClean="0">
                <a:solidFill>
                  <a:schemeClr val="tx1"/>
                </a:solidFill>
              </a:rPr>
              <a:t>not click </a:t>
            </a:r>
            <a:r>
              <a:rPr lang="en-US" altLang="zh-TW" sz="1600" b="1" dirty="0">
                <a:solidFill>
                  <a:schemeClr val="tx1"/>
                </a:solidFill>
              </a:rPr>
              <a:t>“Next” now. Proceed until further </a:t>
            </a:r>
            <a:r>
              <a:rPr lang="en-US" altLang="zh-TW" sz="1600" b="1" dirty="0" smtClean="0">
                <a:solidFill>
                  <a:schemeClr val="tx1"/>
                </a:solidFill>
              </a:rPr>
              <a:t>instructions.</a:t>
            </a:r>
            <a:endParaRPr lang="zh-TW" alt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65988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285293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5400" b="1"/>
            </a:lvl1pPr>
          </a:lstStyle>
          <a:p>
            <a:r>
              <a:rPr lang="en-US" altLang="zh-TW" dirty="0"/>
              <a:t>After the Test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16</a:t>
            </a:fld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06821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查 詢 成 績 </a:t>
            </a:r>
            <a:r>
              <a:rPr lang="en-US" altLang="zh-TW" b="1" dirty="0" smtClean="0"/>
              <a:t>Check the Results</a:t>
            </a:r>
            <a:endParaRPr lang="zh-TW" altLang="en-US" b="1" dirty="0"/>
          </a:p>
        </p:txBody>
      </p:sp>
      <p:sp>
        <p:nvSpPr>
          <p:cNvPr id="4" name="矩形 3"/>
          <p:cNvSpPr/>
          <p:nvPr/>
        </p:nvSpPr>
        <p:spPr>
          <a:xfrm>
            <a:off x="539552" y="1484784"/>
            <a:ext cx="8058835" cy="58477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作答完畢後，使用原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Username, Password, </a:t>
            </a:r>
            <a:r>
              <a:rPr lang="en-US" altLang="zh-TW" sz="1600" b="1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Organisation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ID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再次登入，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即可查看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成績。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You can check the results by logging in to the test website again.</a:t>
            </a:r>
            <a:endParaRPr lang="zh-TW" altLang="en-US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56" y="2204864"/>
            <a:ext cx="3543300" cy="4219575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32002712"/>
              </p:ext>
            </p:extLst>
          </p:nvPr>
        </p:nvGraphicFramePr>
        <p:xfrm>
          <a:off x="3923928" y="5052839"/>
          <a:ext cx="5136052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3715"/>
                <a:gridCol w="2462337"/>
              </a:tblGrid>
              <a:tr h="4028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User name</a:t>
                      </a:r>
                      <a:r>
                        <a:rPr kumimoji="0" lang="zh-TW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endParaRPr kumimoji="0" lang="en-US" altLang="zh-TW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altLang="zh-TW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Student</a:t>
                      </a:r>
                      <a:r>
                        <a:rPr kumimoji="0" lang="en-US" altLang="zh-TW" sz="24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ID</a:t>
                      </a:r>
                      <a:endParaRPr kumimoji="0" lang="zh-TW" altLang="en-US" sz="2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9098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Password</a:t>
                      </a:r>
                      <a:r>
                        <a:rPr kumimoji="0" lang="zh-TW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</a:t>
                      </a:r>
                      <a:endParaRPr kumimoji="0" lang="en-US" altLang="zh-TW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1" u="non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Nssh2022</a:t>
                      </a:r>
                      <a:endParaRPr kumimoji="0" lang="zh-TW" altLang="en-US" sz="2400" b="1" u="non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9098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Organization ID</a:t>
                      </a:r>
                      <a:r>
                        <a:rPr kumimoji="0" lang="zh-TW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endParaRPr kumimoji="0" lang="en-US" altLang="zh-TW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altLang="zh-TW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073990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9098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75512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/>
              <a:t>查 詢 成 績 </a:t>
            </a:r>
            <a:r>
              <a:rPr lang="en-US" altLang="zh-TW" sz="3600" b="1" dirty="0" smtClean="0"/>
              <a:t>Check the Results</a:t>
            </a:r>
            <a:endParaRPr lang="zh-TW" altLang="en-US" sz="3600" b="1" dirty="0"/>
          </a:p>
        </p:txBody>
      </p:sp>
      <p:sp>
        <p:nvSpPr>
          <p:cNvPr id="4" name="矩形 3"/>
          <p:cNvSpPr/>
          <p:nvPr/>
        </p:nvSpPr>
        <p:spPr>
          <a:xfrm>
            <a:off x="505625" y="5868561"/>
            <a:ext cx="8128765" cy="58477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牛津分級測驗，滿分為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120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分，共分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級（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CEFR A1~C2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）。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 test is scored on a scale of 0 to 120 points (CEFR A1~C2).</a:t>
            </a:r>
            <a:endParaRPr lang="zh-TW" altLang="en-US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13" y="1389315"/>
            <a:ext cx="8088777" cy="2363721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框架 6"/>
          <p:cNvSpPr/>
          <p:nvPr/>
        </p:nvSpPr>
        <p:spPr>
          <a:xfrm>
            <a:off x="1691680" y="1268760"/>
            <a:ext cx="1229474" cy="792088"/>
          </a:xfrm>
          <a:prstGeom prst="frame">
            <a:avLst>
              <a:gd name="adj1" fmla="val 3691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05501" y="1556792"/>
            <a:ext cx="32759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2400" b="1" cap="none" spc="0" dirty="0" smtClean="0">
                <a:ln w="11430"/>
                <a:solidFill>
                  <a:srgbClr val="FF0000"/>
                </a:solidFill>
              </a:rPr>
              <a:t>1</a:t>
            </a:r>
            <a:endParaRPr lang="zh-TW" altLang="en-US" sz="2400" b="1" cap="none" spc="0" dirty="0">
              <a:ln w="11430"/>
              <a:solidFill>
                <a:srgbClr val="FF0000"/>
              </a:solidFill>
            </a:endParaRPr>
          </a:p>
        </p:txBody>
      </p:sp>
      <p:sp>
        <p:nvSpPr>
          <p:cNvPr id="10" name="框架 9"/>
          <p:cNvSpPr/>
          <p:nvPr/>
        </p:nvSpPr>
        <p:spPr>
          <a:xfrm>
            <a:off x="473901" y="3501008"/>
            <a:ext cx="1721835" cy="252028"/>
          </a:xfrm>
          <a:prstGeom prst="frame">
            <a:avLst>
              <a:gd name="adj1" fmla="val 3691"/>
            </a:avLst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3541" y="3356992"/>
            <a:ext cx="2538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2400" b="1" dirty="0">
                <a:ln w="11430"/>
                <a:solidFill>
                  <a:srgbClr val="FF0000"/>
                </a:solidFill>
              </a:rPr>
              <a:t>2</a:t>
            </a:r>
            <a:endParaRPr lang="zh-TW" altLang="en-US" sz="2400" b="1" dirty="0">
              <a:ln w="11430"/>
              <a:solidFill>
                <a:srgbClr val="FF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544" t="33417" r="3012" b="44296"/>
          <a:stretch/>
        </p:blipFill>
        <p:spPr bwMode="auto">
          <a:xfrm>
            <a:off x="499201" y="4077072"/>
            <a:ext cx="8135189" cy="1603088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4" name="框架 13"/>
          <p:cNvSpPr/>
          <p:nvPr/>
        </p:nvSpPr>
        <p:spPr>
          <a:xfrm>
            <a:off x="505625" y="4293096"/>
            <a:ext cx="2415529" cy="603784"/>
          </a:xfrm>
          <a:prstGeom prst="frame">
            <a:avLst>
              <a:gd name="adj1" fmla="val 3691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74134" y="4293096"/>
            <a:ext cx="2538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2400" b="1" dirty="0" smtClean="0">
                <a:ln w="11430"/>
                <a:solidFill>
                  <a:srgbClr val="FF0000"/>
                </a:solidFill>
              </a:rPr>
              <a:t>3</a:t>
            </a:r>
            <a:endParaRPr lang="zh-TW" altLang="en-US" sz="2400" b="1" dirty="0">
              <a:ln w="11430"/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9552" y="3897052"/>
            <a:ext cx="1800200" cy="36004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rgbClr val="FF0000"/>
                </a:solidFill>
              </a:rPr>
              <a:t>Overall score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68910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animBg="1"/>
      <p:bldP spid="11" grpId="0"/>
      <p:bldP spid="14" grpId="0" animBg="1"/>
      <p:bldP spid="16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b="1" dirty="0" smtClean="0"/>
              <a:t>OPT</a:t>
            </a:r>
            <a:r>
              <a:rPr lang="zh-TW" altLang="en-US" sz="3600" b="1" dirty="0" smtClean="0"/>
              <a:t> </a:t>
            </a:r>
            <a:r>
              <a:rPr lang="en-US" altLang="zh-TW" sz="3600" b="1" dirty="0" smtClean="0"/>
              <a:t>/</a:t>
            </a:r>
            <a:r>
              <a:rPr lang="zh-TW" altLang="en-US" sz="3600" b="1" dirty="0" smtClean="0"/>
              <a:t> 英 語 測 驗 對 照 表</a:t>
            </a:r>
            <a:endParaRPr lang="zh-TW" altLang="en-US" sz="36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684"/>
          <a:stretch/>
        </p:blipFill>
        <p:spPr bwMode="auto">
          <a:xfrm>
            <a:off x="395536" y="1772816"/>
            <a:ext cx="8385660" cy="427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467544" y="1412776"/>
            <a:ext cx="1152128" cy="36004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rgbClr val="FF0000"/>
                </a:solidFill>
              </a:rPr>
              <a:t>CEFR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83768" y="1412776"/>
            <a:ext cx="936104" cy="36004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rgbClr val="FF0000"/>
                </a:solidFill>
              </a:rPr>
              <a:t>OPT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5537" y="6084585"/>
            <a:ext cx="8385660" cy="52322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牛津分級測驗，滿分為</a:t>
            </a: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120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分，共分</a:t>
            </a: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級（</a:t>
            </a: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CEFR A1~C2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）。</a:t>
            </a: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 test is scored on a scale of 0 to 120 points (CEFR A1~C2).</a:t>
            </a:r>
            <a:endParaRPr lang="zh-TW" altLang="en-US" sz="1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14736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285293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b="1" dirty="0" smtClean="0"/>
              <a:t>Before the Test</a:t>
            </a:r>
            <a:endParaRPr lang="zh-TW" altLang="en-US" sz="5400" b="1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23967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292494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b="1" dirty="0" smtClean="0"/>
              <a:t>Thanks!</a:t>
            </a:r>
            <a:endParaRPr lang="zh-TW" altLang="en-US" sz="5400" b="1" dirty="0"/>
          </a:p>
        </p:txBody>
      </p:sp>
      <p:pic>
        <p:nvPicPr>
          <p:cNvPr id="4" name="Picture 2" descr="D:\Documents\My Photo\其他\NEW Caves LOGO(確定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5" y="116632"/>
            <a:ext cx="743709" cy="376412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20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28132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測 驗 流 程 </a:t>
            </a:r>
            <a:r>
              <a:rPr lang="en-US" altLang="zh-TW" b="1" dirty="0" smtClean="0"/>
              <a:t>Test Overview</a:t>
            </a:r>
            <a:endParaRPr lang="zh-TW" altLang="en-US" b="1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28621791"/>
              </p:ext>
            </p:extLst>
          </p:nvPr>
        </p:nvGraphicFramePr>
        <p:xfrm>
          <a:off x="683568" y="1484784"/>
          <a:ext cx="777686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79166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考 前 準 備 </a:t>
            </a:r>
            <a:r>
              <a:rPr lang="en-US" altLang="zh-TW" b="1" dirty="0" smtClean="0"/>
              <a:t>On Test Day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768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prstClr val="black"/>
                </a:solidFill>
                <a:latin typeface="Tw Cen MT"/>
              </a:rPr>
              <a:t>手機請</a:t>
            </a:r>
            <a:r>
              <a:rPr lang="zh-TW" altLang="en-US" b="1" dirty="0" smtClean="0">
                <a:solidFill>
                  <a:prstClr val="black"/>
                </a:solidFill>
                <a:latin typeface="Tw Cen MT"/>
              </a:rPr>
              <a:t>關閉</a:t>
            </a:r>
            <a:r>
              <a:rPr lang="zh-TW" altLang="en-US" dirty="0">
                <a:solidFill>
                  <a:prstClr val="black"/>
                </a:solidFill>
                <a:latin typeface="Tw Cen MT"/>
              </a:rPr>
              <a:t>。</a:t>
            </a:r>
            <a:endParaRPr lang="en-US" altLang="zh-TW" dirty="0" smtClean="0">
              <a:solidFill>
                <a:prstClr val="black"/>
              </a:solidFill>
              <a:latin typeface="Tw Cen MT"/>
            </a:endParaRPr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zh-TW" dirty="0" smtClean="0"/>
              <a:t>Turn off your cell phone.</a:t>
            </a:r>
          </a:p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prstClr val="black"/>
                </a:solidFill>
                <a:latin typeface="Tw Cen MT"/>
              </a:rPr>
              <a:t>耳機請插在主機上綠色</a:t>
            </a:r>
            <a:r>
              <a:rPr lang="zh-TW" altLang="en-US" b="1" dirty="0" smtClean="0">
                <a:solidFill>
                  <a:prstClr val="black"/>
                </a:solidFill>
                <a:latin typeface="Tw Cen MT"/>
              </a:rPr>
              <a:t>孔洞。 </a:t>
            </a:r>
            <a:endParaRPr lang="en-US" altLang="zh-TW" b="1" dirty="0" smtClean="0">
              <a:solidFill>
                <a:prstClr val="black"/>
              </a:solidFill>
              <a:latin typeface="Tw Cen MT"/>
            </a:endParaRPr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zh-TW" dirty="0" smtClean="0"/>
              <a:t>Plug </a:t>
            </a:r>
            <a:r>
              <a:rPr lang="en-US" altLang="zh-TW" dirty="0"/>
              <a:t>in your earphones into the green jack hole on the front panel of the desktop</a:t>
            </a:r>
            <a:r>
              <a:rPr lang="en-US" altLang="zh-TW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prstClr val="black"/>
                </a:solidFill>
                <a:latin typeface="Tw Cen MT"/>
              </a:rPr>
              <a:t>測試耳機及</a:t>
            </a:r>
            <a:r>
              <a:rPr lang="zh-TW" altLang="en-US" b="1" dirty="0" smtClean="0">
                <a:solidFill>
                  <a:prstClr val="black"/>
                </a:solidFill>
                <a:latin typeface="Tw Cen MT"/>
              </a:rPr>
              <a:t>音量。 </a:t>
            </a:r>
            <a:endParaRPr lang="en-US" altLang="zh-TW" b="1" dirty="0" smtClean="0">
              <a:solidFill>
                <a:prstClr val="black"/>
              </a:solidFill>
              <a:latin typeface="Tw Cen MT"/>
            </a:endParaRPr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zh-TW" dirty="0" smtClean="0"/>
              <a:t>Test </a:t>
            </a:r>
            <a:r>
              <a:rPr lang="en-US" altLang="zh-TW" dirty="0"/>
              <a:t>your earphones</a:t>
            </a:r>
            <a:r>
              <a:rPr lang="en-US" altLang="zh-TW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prstClr val="black"/>
                </a:solidFill>
                <a:latin typeface="Tw Cen MT"/>
              </a:rPr>
              <a:t>關閉所有非考試頁面 </a:t>
            </a:r>
            <a:r>
              <a:rPr lang="zh-TW" altLang="en-US" b="1" dirty="0" smtClean="0">
                <a:solidFill>
                  <a:prstClr val="black"/>
                </a:solidFill>
                <a:latin typeface="Tw Cen MT"/>
              </a:rPr>
              <a:t>。</a:t>
            </a:r>
            <a:endParaRPr lang="en-US" altLang="zh-TW" b="1" dirty="0" smtClean="0">
              <a:solidFill>
                <a:prstClr val="black"/>
              </a:solidFill>
              <a:latin typeface="Tw Cen MT"/>
            </a:endParaRPr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zh-TW" dirty="0" smtClean="0"/>
              <a:t>Close </a:t>
            </a:r>
            <a:r>
              <a:rPr lang="en-US" altLang="zh-TW" dirty="0"/>
              <a:t>all the other windows or tabs </a:t>
            </a:r>
            <a:r>
              <a:rPr lang="en-US" altLang="zh-TW" dirty="0" smtClean="0"/>
              <a:t>except </a:t>
            </a:r>
            <a:r>
              <a:rPr lang="en-US" altLang="zh-TW" dirty="0"/>
              <a:t>the </a:t>
            </a:r>
            <a:r>
              <a:rPr lang="en-US" altLang="zh-TW" dirty="0" smtClean="0"/>
              <a:t>OPT </a:t>
            </a:r>
            <a:r>
              <a:rPr lang="en-US" altLang="zh-TW" dirty="0"/>
              <a:t>test site</a:t>
            </a:r>
            <a:r>
              <a:rPr lang="en-US" altLang="zh-TW" dirty="0" smtClean="0"/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60140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測 驗 說 明 </a:t>
            </a:r>
            <a:r>
              <a:rPr lang="en-US" altLang="zh-TW" b="1" dirty="0" smtClean="0"/>
              <a:t>Introduction to the Test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b="1" dirty="0"/>
              <a:t>考試</a:t>
            </a:r>
            <a:r>
              <a:rPr lang="zh-TW" altLang="en-US" b="1" dirty="0" smtClean="0"/>
              <a:t>時間：</a:t>
            </a:r>
            <a:r>
              <a:rPr lang="en-US" altLang="zh-TW" b="1" dirty="0" smtClean="0">
                <a:solidFill>
                  <a:srgbClr val="FF0000"/>
                </a:solidFill>
              </a:rPr>
              <a:t>90</a:t>
            </a:r>
            <a:r>
              <a:rPr lang="zh-TW" altLang="en-US" b="1" dirty="0" smtClean="0"/>
              <a:t> 分鐘</a:t>
            </a:r>
            <a:endParaRPr lang="en-US" altLang="zh-TW" b="1" dirty="0" smtClean="0"/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zh-TW" dirty="0" smtClean="0"/>
              <a:t>The </a:t>
            </a:r>
            <a:r>
              <a:rPr lang="en-US" altLang="zh-TW" dirty="0"/>
              <a:t>time limit is 90 minutes</a:t>
            </a:r>
            <a:r>
              <a:rPr lang="en-US" altLang="zh-TW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zh-TW" altLang="en-US" b="1" dirty="0" smtClean="0"/>
              <a:t>測驗</a:t>
            </a:r>
            <a:r>
              <a:rPr lang="zh-TW" altLang="en-US" b="1" dirty="0"/>
              <a:t>題</a:t>
            </a:r>
            <a:r>
              <a:rPr lang="zh-TW" altLang="en-US" b="1" dirty="0" smtClean="0"/>
              <a:t>數</a:t>
            </a:r>
            <a:r>
              <a:rPr lang="zh-TW" altLang="en-US" b="1" dirty="0"/>
              <a:t>：</a:t>
            </a:r>
            <a:r>
              <a:rPr lang="zh-TW" altLang="en-US" b="1" dirty="0" smtClean="0"/>
              <a:t>共 </a:t>
            </a:r>
            <a:r>
              <a:rPr lang="en-US" altLang="zh-TW" b="1" dirty="0" smtClean="0"/>
              <a:t>45</a:t>
            </a:r>
            <a:r>
              <a:rPr lang="zh-TW" altLang="en-US" b="1" dirty="0" smtClean="0"/>
              <a:t> 題</a:t>
            </a:r>
            <a:endParaRPr lang="en-US" altLang="zh-TW" b="1" dirty="0" smtClean="0"/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zh-TW" dirty="0" smtClean="0"/>
              <a:t>There </a:t>
            </a:r>
            <a:r>
              <a:rPr lang="en-US" altLang="zh-TW" dirty="0"/>
              <a:t>are </a:t>
            </a:r>
            <a:r>
              <a:rPr lang="en-US" altLang="zh-TW" dirty="0" smtClean="0"/>
              <a:t>approximately</a:t>
            </a:r>
            <a:r>
              <a:rPr lang="zh-TW" altLang="en-US" dirty="0" smtClean="0"/>
              <a:t> </a:t>
            </a:r>
            <a:r>
              <a:rPr lang="en-US" altLang="zh-TW" dirty="0" smtClean="0"/>
              <a:t>45 </a:t>
            </a:r>
            <a:r>
              <a:rPr lang="en-US" altLang="zh-TW" dirty="0"/>
              <a:t>questions</a:t>
            </a:r>
            <a:r>
              <a:rPr lang="en-US" altLang="zh-TW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zh-TW" altLang="en-US" b="1" dirty="0"/>
              <a:t>題</a:t>
            </a:r>
            <a:r>
              <a:rPr lang="zh-TW" altLang="en-US" b="1" dirty="0" smtClean="0"/>
              <a:t>型項目：英文應用（</a:t>
            </a:r>
            <a:r>
              <a:rPr lang="en-US" altLang="zh-TW" b="1" dirty="0" smtClean="0"/>
              <a:t>30</a:t>
            </a:r>
            <a:r>
              <a:rPr lang="zh-TW" altLang="en-US" b="1" dirty="0" smtClean="0"/>
              <a:t>題</a:t>
            </a:r>
            <a:r>
              <a:rPr lang="zh-TW" altLang="en-US" b="1" dirty="0"/>
              <a:t>）</a:t>
            </a:r>
            <a:r>
              <a:rPr lang="zh-TW" altLang="en-US" b="1" dirty="0" smtClean="0"/>
              <a:t>、聽力測驗（</a:t>
            </a:r>
            <a:r>
              <a:rPr lang="en-US" altLang="zh-TW" b="1" dirty="0" smtClean="0"/>
              <a:t>15</a:t>
            </a:r>
            <a:r>
              <a:rPr lang="zh-TW" altLang="en-US" b="1" dirty="0" smtClean="0"/>
              <a:t>題）</a:t>
            </a:r>
            <a:endParaRPr lang="en-US" altLang="zh-TW" b="1" dirty="0" smtClean="0"/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zh-TW" dirty="0"/>
              <a:t>The test is divided into two parts, including about 30 questions in Use of English part and about 15 questions in Listening section.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35188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38200"/>
            <a:ext cx="8229600" cy="9906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z="3200" b="1" dirty="0"/>
              <a:t>題 型 介 紹</a:t>
            </a:r>
            <a:r>
              <a:rPr lang="zh-TW" altLang="en-US" sz="3200" b="1" dirty="0" smtClean="0"/>
              <a:t>（第一大題：英文</a:t>
            </a:r>
            <a:r>
              <a:rPr lang="zh-TW" altLang="en-US" sz="3200" b="1" dirty="0"/>
              <a:t>應用）</a:t>
            </a:r>
            <a:r>
              <a:rPr lang="en-US" altLang="zh-TW" sz="3200" b="1" dirty="0"/>
              <a:t/>
            </a:r>
            <a:br>
              <a:rPr lang="en-US" altLang="zh-TW" sz="3200" b="1" dirty="0"/>
            </a:br>
            <a:r>
              <a:rPr lang="en-US" altLang="zh-TW" sz="3200" b="1" dirty="0"/>
              <a:t>Types of Questions</a:t>
            </a:r>
            <a:r>
              <a:rPr lang="zh-TW" altLang="en-US" sz="3200" b="1" dirty="0"/>
              <a:t> </a:t>
            </a:r>
            <a:r>
              <a:rPr lang="en-US" altLang="zh-TW" sz="3200" b="1" dirty="0"/>
              <a:t>–</a:t>
            </a:r>
            <a:r>
              <a:rPr lang="zh-TW" altLang="en-US" sz="3200" b="1" dirty="0"/>
              <a:t> </a:t>
            </a:r>
            <a:r>
              <a:rPr lang="en-US" altLang="zh-TW" sz="3200" b="1" dirty="0"/>
              <a:t>Part 1. Use of English</a:t>
            </a:r>
            <a:endParaRPr lang="zh-TW" altLang="en-US" sz="3200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r="31712"/>
          <a:stretch>
            <a:fillRect/>
          </a:stretch>
        </p:blipFill>
        <p:spPr bwMode="auto">
          <a:xfrm>
            <a:off x="179512" y="1916832"/>
            <a:ext cx="4911093" cy="3775238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728" y="3125496"/>
            <a:ext cx="6166042" cy="3173290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532" y="5923867"/>
            <a:ext cx="792088" cy="23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89" y="5373216"/>
            <a:ext cx="759519" cy="22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框架 9"/>
          <p:cNvSpPr/>
          <p:nvPr/>
        </p:nvSpPr>
        <p:spPr>
          <a:xfrm>
            <a:off x="1475656" y="4509120"/>
            <a:ext cx="1278296" cy="1315979"/>
          </a:xfrm>
          <a:prstGeom prst="frame">
            <a:avLst>
              <a:gd name="adj1" fmla="val 1980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7" name="框架 16"/>
          <p:cNvSpPr/>
          <p:nvPr/>
        </p:nvSpPr>
        <p:spPr>
          <a:xfrm>
            <a:off x="2893532" y="4000236"/>
            <a:ext cx="2038508" cy="1315979"/>
          </a:xfrm>
          <a:prstGeom prst="frame">
            <a:avLst>
              <a:gd name="adj1" fmla="val 1980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220072" y="2492896"/>
            <a:ext cx="1940656" cy="36933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Choose answer.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cxnSp>
        <p:nvCxnSpPr>
          <p:cNvPr id="31" name="直線單箭頭接點 30"/>
          <p:cNvCxnSpPr/>
          <p:nvPr/>
        </p:nvCxnSpPr>
        <p:spPr>
          <a:xfrm flipH="1">
            <a:off x="4644008" y="2862228"/>
            <a:ext cx="576064" cy="113800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>
            <a:stCxn id="14" idx="1"/>
          </p:cNvCxnSpPr>
          <p:nvPr/>
        </p:nvCxnSpPr>
        <p:spPr>
          <a:xfrm flipH="1">
            <a:off x="2339752" y="2677562"/>
            <a:ext cx="2880320" cy="183155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9" name="投影片編號版面配置區 10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8684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38200"/>
            <a:ext cx="8229600" cy="9906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z="3200" b="1" dirty="0"/>
              <a:t>題 型 介 紹</a:t>
            </a:r>
            <a:r>
              <a:rPr lang="zh-TW" altLang="en-US" sz="3200" b="1" dirty="0" smtClean="0"/>
              <a:t>（第一大題：英文</a:t>
            </a:r>
            <a:r>
              <a:rPr lang="zh-TW" altLang="en-US" sz="3200" b="1" dirty="0"/>
              <a:t>應用）</a:t>
            </a:r>
            <a:r>
              <a:rPr lang="en-US" altLang="zh-TW" sz="3200" b="1" dirty="0"/>
              <a:t/>
            </a:r>
            <a:br>
              <a:rPr lang="en-US" altLang="zh-TW" sz="3200" b="1" dirty="0"/>
            </a:br>
            <a:r>
              <a:rPr lang="en-US" altLang="zh-TW" sz="3200" b="1" dirty="0"/>
              <a:t>Types of Questions</a:t>
            </a:r>
            <a:r>
              <a:rPr lang="zh-TW" altLang="en-US" sz="3200" b="1" dirty="0"/>
              <a:t> </a:t>
            </a:r>
            <a:r>
              <a:rPr lang="en-US" altLang="zh-TW" sz="3200" b="1" dirty="0"/>
              <a:t>–</a:t>
            </a:r>
            <a:r>
              <a:rPr lang="zh-TW" altLang="en-US" sz="3200" b="1" dirty="0"/>
              <a:t> </a:t>
            </a:r>
            <a:r>
              <a:rPr lang="en-US" altLang="zh-TW" sz="3200" b="1" dirty="0"/>
              <a:t>Part 1. Use of English</a:t>
            </a:r>
            <a:endParaRPr lang="zh-TW" altLang="en-US" sz="3200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r="31712"/>
          <a:stretch>
            <a:fillRect/>
          </a:stretch>
        </p:blipFill>
        <p:spPr bwMode="auto">
          <a:xfrm>
            <a:off x="179512" y="1916832"/>
            <a:ext cx="4911093" cy="3775238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728" y="3125496"/>
            <a:ext cx="6166042" cy="3173290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532" y="5923867"/>
            <a:ext cx="792088" cy="23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89" y="5373216"/>
            <a:ext cx="759519" cy="22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圓角矩形圖說文字 6"/>
          <p:cNvSpPr/>
          <p:nvPr/>
        </p:nvSpPr>
        <p:spPr>
          <a:xfrm>
            <a:off x="4311709" y="3573016"/>
            <a:ext cx="4580771" cy="3065331"/>
          </a:xfrm>
          <a:prstGeom prst="wedgeRoundRectCallout">
            <a:avLst>
              <a:gd name="adj1" fmla="val -63253"/>
              <a:gd name="adj2" fmla="val 31489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TW" altLang="zh-TW" b="1" dirty="0">
                <a:solidFill>
                  <a:schemeClr val="tx1"/>
                </a:solidFill>
              </a:rPr>
              <a:t>當</a:t>
            </a:r>
            <a:r>
              <a:rPr lang="zh-TW" altLang="en-US" b="1" dirty="0">
                <a:solidFill>
                  <a:schemeClr val="tx1"/>
                </a:solidFill>
              </a:rPr>
              <a:t>你</a:t>
            </a:r>
            <a:r>
              <a:rPr lang="zh-TW" altLang="en-US" b="1" dirty="0" smtClean="0">
                <a:solidFill>
                  <a:schemeClr val="tx1"/>
                </a:solidFill>
              </a:rPr>
              <a:t>按下</a:t>
            </a:r>
            <a:r>
              <a:rPr lang="en-US" altLang="zh-TW" b="1" dirty="0" smtClean="0">
                <a:solidFill>
                  <a:schemeClr val="tx1"/>
                </a:solidFill>
              </a:rPr>
              <a:t>”Next”</a:t>
            </a:r>
            <a:r>
              <a:rPr lang="zh-TW" altLang="zh-TW" b="1" dirty="0" smtClean="0">
                <a:solidFill>
                  <a:schemeClr val="tx1"/>
                </a:solidFill>
              </a:rPr>
              <a:t>跳</a:t>
            </a:r>
            <a:r>
              <a:rPr lang="zh-TW" altLang="zh-TW" b="1" dirty="0">
                <a:solidFill>
                  <a:schemeClr val="tx1"/>
                </a:solidFill>
              </a:rPr>
              <a:t>到下一題之後，便</a:t>
            </a:r>
            <a:r>
              <a:rPr lang="zh-TW" altLang="en-US" b="1" dirty="0">
                <a:solidFill>
                  <a:schemeClr val="tx1"/>
                </a:solidFill>
              </a:rPr>
              <a:t>無法</a:t>
            </a:r>
            <a:r>
              <a:rPr lang="zh-TW" altLang="zh-TW" b="1" dirty="0">
                <a:solidFill>
                  <a:schemeClr val="tx1"/>
                </a:solidFill>
              </a:rPr>
              <a:t>回到上一題，已完成的題目</a:t>
            </a:r>
            <a:r>
              <a:rPr lang="zh-TW" altLang="en-US" b="1" dirty="0">
                <a:solidFill>
                  <a:schemeClr val="tx1"/>
                </a:solidFill>
              </a:rPr>
              <a:t>也</a:t>
            </a:r>
            <a:r>
              <a:rPr lang="zh-TW" altLang="zh-TW" b="1" dirty="0">
                <a:solidFill>
                  <a:schemeClr val="tx1"/>
                </a:solidFill>
              </a:rPr>
              <a:t>無法重新修改</a:t>
            </a:r>
            <a:r>
              <a:rPr lang="zh-TW" altLang="en-US" b="1" dirty="0" smtClean="0">
                <a:solidFill>
                  <a:schemeClr val="tx1"/>
                </a:solidFill>
              </a:rPr>
              <a:t>。</a:t>
            </a:r>
            <a:r>
              <a:rPr lang="en-US" altLang="zh-TW" b="1" dirty="0" smtClean="0">
                <a:solidFill>
                  <a:schemeClr val="tx1"/>
                </a:solidFill>
              </a:rPr>
              <a:t>You cannot go backwards to check or change your answers once you click on ”Next”.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13" name="框架 12"/>
          <p:cNvSpPr/>
          <p:nvPr/>
        </p:nvSpPr>
        <p:spPr>
          <a:xfrm>
            <a:off x="179512" y="5240187"/>
            <a:ext cx="867835" cy="451883"/>
          </a:xfrm>
          <a:prstGeom prst="frame">
            <a:avLst>
              <a:gd name="adj1" fmla="val 1980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5" name="框架 14"/>
          <p:cNvSpPr/>
          <p:nvPr/>
        </p:nvSpPr>
        <p:spPr>
          <a:xfrm>
            <a:off x="2803558" y="5804048"/>
            <a:ext cx="867835" cy="451883"/>
          </a:xfrm>
          <a:prstGeom prst="frame">
            <a:avLst>
              <a:gd name="adj1" fmla="val 1980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38690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10208"/>
            <a:ext cx="8229600" cy="990600"/>
          </a:xfrm>
        </p:spPr>
        <p:txBody>
          <a:bodyPr>
            <a:noAutofit/>
          </a:bodyPr>
          <a:lstStyle/>
          <a:p>
            <a:r>
              <a:rPr lang="zh-TW" altLang="en-US" sz="3200" b="1" dirty="0"/>
              <a:t>題 型 介 紹（第一大題：英文應用）</a:t>
            </a:r>
            <a:r>
              <a:rPr lang="en-US" altLang="zh-TW" sz="3200" b="1" dirty="0"/>
              <a:t/>
            </a:r>
            <a:br>
              <a:rPr lang="en-US" altLang="zh-TW" sz="3200" b="1" dirty="0"/>
            </a:br>
            <a:r>
              <a:rPr lang="en-US" altLang="zh-TW" sz="3200" b="1" dirty="0"/>
              <a:t>Types of Questions</a:t>
            </a:r>
            <a:r>
              <a:rPr lang="zh-TW" altLang="en-US" sz="3200" b="1" dirty="0"/>
              <a:t> </a:t>
            </a:r>
            <a:r>
              <a:rPr lang="en-US" altLang="zh-TW" sz="3200" b="1" dirty="0"/>
              <a:t>–</a:t>
            </a:r>
            <a:r>
              <a:rPr lang="zh-TW" altLang="en-US" sz="3200" b="1" dirty="0"/>
              <a:t> </a:t>
            </a:r>
            <a:r>
              <a:rPr lang="en-US" altLang="zh-TW" sz="3200" b="1" dirty="0"/>
              <a:t>Part 1. Use of English</a:t>
            </a:r>
            <a:endParaRPr lang="zh-TW" altLang="en-US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96" y="1916832"/>
            <a:ext cx="8486118" cy="4176464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圓角矩形圖說文字 4"/>
          <p:cNvSpPr/>
          <p:nvPr/>
        </p:nvSpPr>
        <p:spPr>
          <a:xfrm>
            <a:off x="5292080" y="4509120"/>
            <a:ext cx="3168351" cy="1428960"/>
          </a:xfrm>
          <a:prstGeom prst="wedgeRoundRectCallout">
            <a:avLst>
              <a:gd name="adj1" fmla="val -112468"/>
              <a:gd name="adj2" fmla="val -118922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chemeClr val="tx1"/>
                </a:solidFill>
              </a:rPr>
              <a:t>每個空格</a:t>
            </a:r>
            <a:r>
              <a:rPr lang="zh-TW" altLang="en-US" b="1" dirty="0">
                <a:solidFill>
                  <a:schemeClr val="tx1"/>
                </a:solidFill>
              </a:rPr>
              <a:t>內只需填入一個</a:t>
            </a:r>
            <a:r>
              <a:rPr lang="zh-TW" altLang="en-US" b="1" dirty="0" smtClean="0">
                <a:solidFill>
                  <a:schemeClr val="tx1"/>
                </a:solidFill>
              </a:rPr>
              <a:t>字。</a:t>
            </a:r>
            <a:r>
              <a:rPr lang="en-US" altLang="zh-TW" b="1" dirty="0" smtClean="0">
                <a:solidFill>
                  <a:schemeClr val="tx1"/>
                </a:solidFill>
              </a:rPr>
              <a:t>Type only one word in each box.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2771800" y="2119953"/>
            <a:ext cx="331236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框架 8"/>
          <p:cNvSpPr/>
          <p:nvPr/>
        </p:nvSpPr>
        <p:spPr>
          <a:xfrm>
            <a:off x="1763688" y="3212976"/>
            <a:ext cx="1584176" cy="451883"/>
          </a:xfrm>
          <a:prstGeom prst="frame">
            <a:avLst>
              <a:gd name="adj1" fmla="val 1980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47600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990600"/>
          </a:xfrm>
        </p:spPr>
        <p:txBody>
          <a:bodyPr>
            <a:noAutofit/>
          </a:bodyPr>
          <a:lstStyle/>
          <a:p>
            <a:r>
              <a:rPr lang="zh-TW" altLang="en-US" sz="3200" b="1" dirty="0" smtClean="0"/>
              <a:t>題 型 介 紹（第二大題：聽力測驗）</a:t>
            </a:r>
            <a:r>
              <a:rPr lang="en-US" altLang="zh-TW" sz="3200" b="1" dirty="0"/>
              <a:t/>
            </a:r>
            <a:br>
              <a:rPr lang="en-US" altLang="zh-TW" sz="3200" b="1" dirty="0"/>
            </a:br>
            <a:r>
              <a:rPr lang="en-US" altLang="zh-TW" sz="3200" b="1" dirty="0" smtClean="0"/>
              <a:t>Types of Questions – Part 2. Listening</a:t>
            </a:r>
            <a:endParaRPr lang="zh-TW" altLang="en-US" sz="32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38" y="2420888"/>
            <a:ext cx="8208912" cy="3985537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931" y="6093296"/>
            <a:ext cx="759519" cy="22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字方塊 15"/>
          <p:cNvSpPr txBox="1"/>
          <p:nvPr/>
        </p:nvSpPr>
        <p:spPr>
          <a:xfrm>
            <a:off x="467544" y="1916832"/>
            <a:ext cx="2880320" cy="36933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solidFill>
                  <a:srgbClr val="FF0000"/>
                </a:solidFill>
              </a:rPr>
              <a:t>Put on your earphones.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7" name="框架 16"/>
          <p:cNvSpPr/>
          <p:nvPr/>
        </p:nvSpPr>
        <p:spPr>
          <a:xfrm>
            <a:off x="755575" y="3542157"/>
            <a:ext cx="504057" cy="451883"/>
          </a:xfrm>
          <a:prstGeom prst="frame">
            <a:avLst>
              <a:gd name="adj1" fmla="val 1980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8" name="圓角矩形圖說文字 17"/>
          <p:cNvSpPr/>
          <p:nvPr/>
        </p:nvSpPr>
        <p:spPr>
          <a:xfrm>
            <a:off x="4355976" y="3120008"/>
            <a:ext cx="4320480" cy="1749152"/>
          </a:xfrm>
          <a:prstGeom prst="wedgeRoundRectCallout">
            <a:avLst>
              <a:gd name="adj1" fmla="val -79977"/>
              <a:gd name="adj2" fmla="val -11376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TW" sz="1400" b="1" dirty="0">
                <a:solidFill>
                  <a:schemeClr val="tx1"/>
                </a:solidFill>
              </a:rPr>
              <a:t>1</a:t>
            </a:r>
            <a:r>
              <a:rPr lang="en-US" altLang="zh-TW" sz="1400" b="1" dirty="0" smtClean="0">
                <a:solidFill>
                  <a:schemeClr val="tx1"/>
                </a:solidFill>
              </a:rPr>
              <a:t>)</a:t>
            </a:r>
            <a:r>
              <a:rPr lang="zh-TW" altLang="en-US" sz="1400" b="1" dirty="0">
                <a:solidFill>
                  <a:schemeClr val="tx1"/>
                </a:solidFill>
              </a:rPr>
              <a:t> </a:t>
            </a:r>
            <a:r>
              <a:rPr lang="zh-TW" altLang="en-US" sz="1400" b="1" dirty="0" smtClean="0">
                <a:solidFill>
                  <a:schemeClr val="tx1"/>
                </a:solidFill>
              </a:rPr>
              <a:t>請於音檔下載</a:t>
            </a:r>
            <a:r>
              <a:rPr lang="zh-TW" altLang="en-US" sz="1400" b="1" dirty="0">
                <a:solidFill>
                  <a:schemeClr val="tx1"/>
                </a:solidFill>
              </a:rPr>
              <a:t>完畢，</a:t>
            </a:r>
            <a:r>
              <a:rPr lang="zh-TW" altLang="en-US" sz="1400" b="1" dirty="0" smtClean="0">
                <a:solidFill>
                  <a:schemeClr val="tx1"/>
                </a:solidFill>
              </a:rPr>
              <a:t>再撥</a:t>
            </a:r>
            <a:r>
              <a:rPr lang="zh-TW" altLang="en-US" sz="1400" b="1" dirty="0">
                <a:solidFill>
                  <a:schemeClr val="tx1"/>
                </a:solidFill>
              </a:rPr>
              <a:t>放音檔。</a:t>
            </a:r>
            <a:r>
              <a:rPr lang="en-US" altLang="zh-TW" sz="1400" b="1" dirty="0">
                <a:solidFill>
                  <a:schemeClr val="tx1"/>
                </a:solidFill>
              </a:rPr>
              <a:t>The media bar is shown when the audio file is fully downloaded</a:t>
            </a:r>
            <a:r>
              <a:rPr lang="en-US" altLang="zh-TW" sz="1400" b="1" dirty="0" smtClean="0">
                <a:solidFill>
                  <a:schemeClr val="tx1"/>
                </a:solidFill>
              </a:rPr>
              <a:t>. Please wait until it’s done.</a:t>
            </a:r>
            <a:endParaRPr lang="en-US" altLang="zh-TW" sz="14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TW" sz="1400" b="1" dirty="0">
                <a:solidFill>
                  <a:schemeClr val="tx1"/>
                </a:solidFill>
              </a:rPr>
              <a:t>2) </a:t>
            </a:r>
            <a:r>
              <a:rPr lang="zh-TW" altLang="en-US" sz="1400" b="1" dirty="0">
                <a:solidFill>
                  <a:schemeClr val="tx1"/>
                </a:solidFill>
              </a:rPr>
              <a:t>每道聽力題目只能</a:t>
            </a:r>
            <a:r>
              <a:rPr lang="zh-TW" altLang="en-US" sz="1400" b="1" dirty="0" smtClean="0">
                <a:solidFill>
                  <a:schemeClr val="tx1"/>
                </a:solidFill>
              </a:rPr>
              <a:t>聽 </a:t>
            </a:r>
            <a:r>
              <a:rPr lang="en-US" altLang="zh-TW" sz="1400" b="1" dirty="0" smtClean="0">
                <a:solidFill>
                  <a:schemeClr val="tx1"/>
                </a:solidFill>
              </a:rPr>
              <a:t>2</a:t>
            </a:r>
            <a:r>
              <a:rPr lang="zh-TW" altLang="en-US" sz="1400" b="1" dirty="0" smtClean="0">
                <a:solidFill>
                  <a:schemeClr val="tx1"/>
                </a:solidFill>
              </a:rPr>
              <a:t> 次</a:t>
            </a:r>
            <a:r>
              <a:rPr lang="zh-TW" altLang="en-US" sz="1400" b="1" dirty="0">
                <a:solidFill>
                  <a:schemeClr val="tx1"/>
                </a:solidFill>
              </a:rPr>
              <a:t>。</a:t>
            </a:r>
            <a:r>
              <a:rPr lang="en-US" altLang="zh-TW" sz="1400" b="1" dirty="0">
                <a:solidFill>
                  <a:schemeClr val="tx1"/>
                </a:solidFill>
              </a:rPr>
              <a:t>You can play the recording twice.</a:t>
            </a:r>
            <a:endParaRPr lang="zh-TW" altLang="en-US" sz="1400" b="1" dirty="0">
              <a:solidFill>
                <a:schemeClr val="tx1"/>
              </a:solidFill>
            </a:endParaRPr>
          </a:p>
        </p:txBody>
      </p:sp>
      <p:sp>
        <p:nvSpPr>
          <p:cNvPr id="20" name="圓角矩形圖說文字 19"/>
          <p:cNvSpPr/>
          <p:nvPr/>
        </p:nvSpPr>
        <p:spPr>
          <a:xfrm>
            <a:off x="2944779" y="5301208"/>
            <a:ext cx="4076715" cy="1277407"/>
          </a:xfrm>
          <a:prstGeom prst="wedgeRoundRectCallout">
            <a:avLst>
              <a:gd name="adj1" fmla="val 71877"/>
              <a:gd name="adj2" fmla="val 18398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TW" altLang="zh-TW" sz="1200" b="1" dirty="0">
                <a:solidFill>
                  <a:schemeClr val="tx1"/>
                </a:solidFill>
              </a:rPr>
              <a:t>當</a:t>
            </a:r>
            <a:r>
              <a:rPr lang="zh-TW" altLang="en-US" sz="1200" b="1" dirty="0">
                <a:solidFill>
                  <a:schemeClr val="tx1"/>
                </a:solidFill>
              </a:rPr>
              <a:t>你</a:t>
            </a:r>
            <a:r>
              <a:rPr lang="zh-TW" altLang="en-US" sz="1200" b="1" dirty="0" smtClean="0">
                <a:solidFill>
                  <a:schemeClr val="tx1"/>
                </a:solidFill>
              </a:rPr>
              <a:t>按下</a:t>
            </a:r>
            <a:r>
              <a:rPr lang="en-US" altLang="zh-TW" sz="1200" b="1" dirty="0" smtClean="0">
                <a:solidFill>
                  <a:schemeClr val="tx1"/>
                </a:solidFill>
              </a:rPr>
              <a:t>”Next”</a:t>
            </a:r>
            <a:r>
              <a:rPr lang="zh-TW" altLang="zh-TW" sz="1200" b="1" dirty="0" smtClean="0">
                <a:solidFill>
                  <a:schemeClr val="tx1"/>
                </a:solidFill>
              </a:rPr>
              <a:t>跳</a:t>
            </a:r>
            <a:r>
              <a:rPr lang="zh-TW" altLang="zh-TW" sz="1200" b="1" dirty="0">
                <a:solidFill>
                  <a:schemeClr val="tx1"/>
                </a:solidFill>
              </a:rPr>
              <a:t>到下一題之後，便</a:t>
            </a:r>
            <a:r>
              <a:rPr lang="zh-TW" altLang="en-US" sz="1200" b="1" dirty="0">
                <a:solidFill>
                  <a:schemeClr val="tx1"/>
                </a:solidFill>
              </a:rPr>
              <a:t>無法</a:t>
            </a:r>
            <a:r>
              <a:rPr lang="zh-TW" altLang="zh-TW" sz="1200" b="1" dirty="0">
                <a:solidFill>
                  <a:schemeClr val="tx1"/>
                </a:solidFill>
              </a:rPr>
              <a:t>回到上一題，已完成的題目</a:t>
            </a:r>
            <a:r>
              <a:rPr lang="zh-TW" altLang="en-US" sz="1200" b="1" dirty="0">
                <a:solidFill>
                  <a:schemeClr val="tx1"/>
                </a:solidFill>
              </a:rPr>
              <a:t>也</a:t>
            </a:r>
            <a:r>
              <a:rPr lang="zh-TW" altLang="zh-TW" sz="1200" b="1" dirty="0">
                <a:solidFill>
                  <a:schemeClr val="tx1"/>
                </a:solidFill>
              </a:rPr>
              <a:t>無法重新修改</a:t>
            </a:r>
            <a:r>
              <a:rPr lang="zh-TW" altLang="en-US" sz="1200" b="1" dirty="0" smtClean="0">
                <a:solidFill>
                  <a:schemeClr val="tx1"/>
                </a:solidFill>
              </a:rPr>
              <a:t>。</a:t>
            </a:r>
            <a:r>
              <a:rPr lang="en-US" altLang="zh-TW" sz="1200" b="1" dirty="0" smtClean="0">
                <a:solidFill>
                  <a:schemeClr val="tx1"/>
                </a:solidFill>
              </a:rPr>
              <a:t>You cannot go backwards to check or change your answers once you click on ”Next”.</a:t>
            </a:r>
            <a:endParaRPr lang="zh-TW" altLang="en-US" sz="1200" b="1" dirty="0">
              <a:solidFill>
                <a:schemeClr val="tx1"/>
              </a:solidFill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73596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清晰度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清晰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220</TotalTime>
  <Words>997</Words>
  <Application>Microsoft Office PowerPoint</Application>
  <PresentationFormat>如螢幕大小 (4:3)</PresentationFormat>
  <Paragraphs>107</Paragraphs>
  <Slides>20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清晰度</vt:lpstr>
      <vt:lpstr>投影片 1</vt:lpstr>
      <vt:lpstr>投影片 2</vt:lpstr>
      <vt:lpstr>測 驗 流 程 Test Overview</vt:lpstr>
      <vt:lpstr>考 前 準 備 On Test Day</vt:lpstr>
      <vt:lpstr>測 驗 說 明 Introduction to the Test</vt:lpstr>
      <vt:lpstr>題 型 介 紹（第一大題：英文應用） Types of Questions – Part 1. Use of English</vt:lpstr>
      <vt:lpstr>題 型 介 紹（第一大題：英文應用） Types of Questions – Part 1. Use of English</vt:lpstr>
      <vt:lpstr>題 型 介 紹（第一大題：英文應用） Types of Questions – Part 1. Use of English</vt:lpstr>
      <vt:lpstr>題 型 介 紹（第二大題：聽力測驗） Types of Questions – Part 2. Listening</vt:lpstr>
      <vt:lpstr>注 意 事 項 Attention</vt:lpstr>
      <vt:lpstr>投影片 11</vt:lpstr>
      <vt:lpstr>登 入 Log in https://www.oxfordenglishtesting.com/</vt:lpstr>
      <vt:lpstr>確 認 資 料 Confirm Personal Information </vt:lpstr>
      <vt:lpstr>開 始 測 驗 Enter My Tests</vt:lpstr>
      <vt:lpstr>選擇初始難易度 Select Your Starting Level</vt:lpstr>
      <vt:lpstr>投影片 16</vt:lpstr>
      <vt:lpstr>查 詢 成 績 Check the Results</vt:lpstr>
      <vt:lpstr>查 詢 成 績 Check the Results</vt:lpstr>
      <vt:lpstr>OPT / 英 語 測 驗 對 照 表</vt:lpstr>
      <vt:lpstr>投影片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郭俐君 [ Jean Kuo ]</dc:creator>
  <cp:lastModifiedBy>TsouHsin</cp:lastModifiedBy>
  <cp:revision>35</cp:revision>
  <dcterms:created xsi:type="dcterms:W3CDTF">2021-09-06T00:08:56Z</dcterms:created>
  <dcterms:modified xsi:type="dcterms:W3CDTF">2022-07-27T09:31:14Z</dcterms:modified>
</cp:coreProperties>
</file>