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1" r:id="rId2"/>
    <p:sldId id="279" r:id="rId3"/>
    <p:sldId id="281" r:id="rId4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歡迎使用" id="{E75E278A-FF0E-49A4-B170-79828D63BBAD}">
          <p14:sldIdLst/>
        </p14:section>
        <p14:section name="設計、轉化、註解、共同作業、操作說明搜尋" id="{B9B51309-D148-4332-87C2-07BE32FBCA3B}">
          <p14:sldIdLst>
            <p14:sldId id="271"/>
            <p14:sldId id="279"/>
            <p14:sldId id="281"/>
          </p14:sldIdLst>
        </p14:section>
        <p14:section name="深入了解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FAD"/>
    <a:srgbClr val="FF9B45"/>
    <a:srgbClr val="D24726"/>
    <a:srgbClr val="404040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1" autoAdjust="0"/>
  </p:normalViewPr>
  <p:slideViewPr>
    <p:cSldViewPr snapToGrid="0">
      <p:cViewPr varScale="1">
        <p:scale>
          <a:sx n="103" d="100"/>
          <a:sy n="103" d="100"/>
        </p:scale>
        <p:origin x="8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4" d="100"/>
          <a:sy n="104" d="100"/>
        </p:scale>
        <p:origin x="460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567A5F-8225-4FBA-8A64-61A9456764F0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2024/8/29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739B003-64CE-49BA-84F9-B7032782205C}" type="datetime1">
              <a:rPr lang="zh-TW" altLang="en-US" smtClean="0"/>
              <a:t>2024/8/29</a:t>
            </a:fld>
            <a:endParaRPr 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dirty="0"/>
              <a:t>按一下以編輯母片文字樣式</a:t>
            </a:r>
          </a:p>
          <a:p>
            <a:pPr lvl="1" rtl="0"/>
            <a:r>
              <a:rPr lang="zh-tw" dirty="0"/>
              <a:t>第二層</a:t>
            </a:r>
          </a:p>
          <a:p>
            <a:pPr lvl="2" rtl="0"/>
            <a:r>
              <a:rPr lang="zh-tw" dirty="0"/>
              <a:t>第三層</a:t>
            </a:r>
          </a:p>
          <a:p>
            <a:pPr lvl="3" rtl="0"/>
            <a:r>
              <a:rPr lang="zh-tw" dirty="0"/>
              <a:t>第四層</a:t>
            </a:r>
          </a:p>
          <a:p>
            <a:pPr lvl="4" rtl="0"/>
            <a:r>
              <a:rPr lang="zh-tw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4574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9417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487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2" name="直線接點​​(S)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按一下以編輯母片文字樣式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59A3657-F2A2-49EB-A811-441BBC36FB7A}" type="datetime1">
              <a:rPr lang="zh-TW" altLang="en-US" noProof="0" smtClean="0"/>
              <a:t>2024/8/29</a:t>
            </a:fld>
            <a:endParaRPr lang="zh-TW" altLang="en-US" noProof="0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按一下以編輯母片文字樣式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第二層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第三層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第四層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zh-TW" altLang="en-US" sz="1800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0EC2CEB-72AA-4BC6-907A-4C651BF3A164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60EDB8-5305-433F-BE41-D7A86D811DB3}" type="slidenum">
              <a:rPr lang="en-US" altLang="zh-TW" smtClean="0"/>
              <a:pPr/>
              <a:t>‹#›</a:t>
            </a:fld>
            <a:endParaRPr lang="zh-TW" altLang="en-US"/>
          </a:p>
        </p:txBody>
      </p:sp>
      <p:cxnSp>
        <p:nvCxnSpPr>
          <p:cNvPr id="8" name="直線接點​​(S)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566031" y="457914"/>
            <a:ext cx="6877119" cy="640080"/>
          </a:xfrm>
        </p:spPr>
        <p:txBody>
          <a:bodyPr rtlCol="0">
            <a:noAutofit/>
          </a:bodyPr>
          <a:lstStyle/>
          <a:p>
            <a:pPr rtl="0"/>
            <a:r>
              <a:rPr lang="zh-TW" altLang="en-US" dirty="0">
                <a:cs typeface="Segoe UI Light" panose="020B0502040204020203" pitchFamily="34" charset="0"/>
              </a:rPr>
              <a:t>會考英文</a:t>
            </a:r>
            <a:r>
              <a:rPr lang="en-US" altLang="zh-TW" dirty="0">
                <a:cs typeface="Segoe UI Light" panose="020B0502040204020203" pitchFamily="34" charset="0"/>
              </a:rPr>
              <a:t>(</a:t>
            </a:r>
            <a:r>
              <a:rPr lang="zh-TW" altLang="en-US" dirty="0">
                <a:cs typeface="Segoe UI Light" panose="020B0502040204020203" pitchFamily="34" charset="0"/>
              </a:rPr>
              <a:t>以</a:t>
            </a:r>
            <a:r>
              <a:rPr lang="en-US" altLang="zh-TW" dirty="0">
                <a:cs typeface="Segoe UI Light" panose="020B0502040204020203" pitchFamily="34" charset="0"/>
              </a:rPr>
              <a:t>113</a:t>
            </a:r>
            <a:r>
              <a:rPr lang="zh-TW" altLang="en-US" dirty="0">
                <a:cs typeface="Segoe UI Light" panose="020B0502040204020203" pitchFamily="34" charset="0"/>
              </a:rPr>
              <a:t>年為例</a:t>
            </a:r>
            <a:r>
              <a:rPr lang="en-US" altLang="zh-TW" dirty="0">
                <a:cs typeface="Segoe UI Light" panose="020B0502040204020203" pitchFamily="34" charset="0"/>
              </a:rPr>
              <a:t>)</a:t>
            </a:r>
            <a:endParaRPr lang="zh-tw" dirty="0">
              <a:cs typeface="Segoe UI Light" panose="020B0502040204020203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D9240EE-1124-5C32-846F-F4E147DFA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75632"/>
              </p:ext>
            </p:extLst>
          </p:nvPr>
        </p:nvGraphicFramePr>
        <p:xfrm>
          <a:off x="681135" y="1485216"/>
          <a:ext cx="460079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661">
                  <a:extLst>
                    <a:ext uri="{9D8B030D-6E8A-4147-A177-3AD203B41FA5}">
                      <a16:colId xmlns:a16="http://schemas.microsoft.com/office/drawing/2014/main" val="3525363284"/>
                    </a:ext>
                  </a:extLst>
                </a:gridCol>
                <a:gridCol w="2296132">
                  <a:extLst>
                    <a:ext uri="{9D8B030D-6E8A-4147-A177-3AD203B41FA5}">
                      <a16:colId xmlns:a16="http://schemas.microsoft.com/office/drawing/2014/main" val="123621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Segoe UI" panose="020B0502040204020203" pitchFamily="34" charset="0"/>
                        </a:rPr>
                        <a:t>英文閱讀 </a:t>
                      </a:r>
                      <a:r>
                        <a:rPr lang="en-US" altLang="zh-TW" dirty="0">
                          <a:latin typeface="Microsoft JhengHei UI" panose="020B0604030504040204" pitchFamily="34" charset="-120"/>
                          <a:ea typeface="Microsoft JhengHei UI" panose="020B0604030504040204" pitchFamily="34" charset="-120"/>
                          <a:cs typeface="Segoe UI" panose="020B0502040204020203" pitchFamily="34" charset="0"/>
                        </a:rPr>
                        <a:t>80%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英文聽力</a:t>
                      </a:r>
                      <a:r>
                        <a:rPr lang="en-US" altLang="zh-TW" dirty="0"/>
                        <a:t>20%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44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0" dirty="0"/>
                        <a:t>考試時間</a:t>
                      </a:r>
                      <a:r>
                        <a:rPr lang="en-US" altLang="zh-TW" b="0" dirty="0"/>
                        <a:t>60</a:t>
                      </a:r>
                      <a:r>
                        <a:rPr lang="zh-TW" altLang="en-US" b="0" dirty="0"/>
                        <a:t>分鐘</a:t>
                      </a:r>
                      <a:endParaRPr lang="en-US" altLang="zh-TW" b="0" dirty="0"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b="0" dirty="0"/>
                        <a:t>考試時間</a:t>
                      </a:r>
                      <a:r>
                        <a:rPr lang="en-US" altLang="zh-TW" b="0" dirty="0"/>
                        <a:t>25</a:t>
                      </a:r>
                      <a:r>
                        <a:rPr lang="zh-TW" altLang="en-US" b="0" dirty="0"/>
                        <a:t>分鐘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575212"/>
                  </a:ext>
                </a:extLst>
              </a:tr>
              <a:tr h="133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題本有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頁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(43</a:t>
                      </a:r>
                      <a:r>
                        <a:rPr lang="zh-TW" alt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題</a:t>
                      </a:r>
                      <a:r>
                        <a:rPr lang="en-US" altLang="zh-TW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/>
                        <a:t>27</a:t>
                      </a:r>
                      <a:r>
                        <a:rPr lang="zh-TW" altLang="en-US" b="0" dirty="0"/>
                        <a:t>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59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b="0" dirty="0"/>
                        <a:t>文章</a:t>
                      </a:r>
                      <a:r>
                        <a:rPr lang="en-US" altLang="zh-TW" b="0" dirty="0"/>
                        <a:t>8</a:t>
                      </a:r>
                      <a:r>
                        <a:rPr lang="zh-TW" altLang="en-US" b="0" dirty="0"/>
                        <a:t>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TW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936113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593CD878-973E-A45B-2322-41A671D2AC74}"/>
              </a:ext>
            </a:extLst>
          </p:cNvPr>
          <p:cNvSpPr txBox="1"/>
          <p:nvPr/>
        </p:nvSpPr>
        <p:spPr>
          <a:xfrm>
            <a:off x="652928" y="4244789"/>
            <a:ext cx="587337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「測驗總題數」與「考生答對題數」是需要代入公式的兩個重要的數據。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r>
              <a:rPr lang="zh-TW" altLang="en-US" dirty="0"/>
              <a:t>重點：</a:t>
            </a:r>
            <a:endParaRPr lang="en-US" altLang="zh-TW" dirty="0"/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要拿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A++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，閱讀與聽力加起來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只能錯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1~2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題，每年有些微差異。英文並不是特別難，需要學生細心且有耐心。</a:t>
            </a:r>
          </a:p>
        </p:txBody>
      </p:sp>
      <p:sp>
        <p:nvSpPr>
          <p:cNvPr id="4" name="圖說文字: 直線 3">
            <a:extLst>
              <a:ext uri="{FF2B5EF4-FFF2-40B4-BE49-F238E27FC236}">
                <a16:creationId xmlns:a16="http://schemas.microsoft.com/office/drawing/2014/main" id="{997215E0-15F6-0A3E-1F07-CFA1460D47DC}"/>
              </a:ext>
            </a:extLst>
          </p:cNvPr>
          <p:cNvSpPr/>
          <p:nvPr/>
        </p:nvSpPr>
        <p:spPr>
          <a:xfrm>
            <a:off x="1866375" y="3213187"/>
            <a:ext cx="3415553" cy="681318"/>
          </a:xfrm>
          <a:prstGeom prst="borderCallout1">
            <a:avLst>
              <a:gd name="adj1" fmla="val 45012"/>
              <a:gd name="adj2" fmla="val -546"/>
              <a:gd name="adj3" fmla="val -42065"/>
              <a:gd name="adj4" fmla="val -1591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字數多，要多練習看長篇文章。</a:t>
            </a:r>
          </a:p>
        </p:txBody>
      </p:sp>
      <p:sp>
        <p:nvSpPr>
          <p:cNvPr id="5" name="圖說文字: 直線 4">
            <a:extLst>
              <a:ext uri="{FF2B5EF4-FFF2-40B4-BE49-F238E27FC236}">
                <a16:creationId xmlns:a16="http://schemas.microsoft.com/office/drawing/2014/main" id="{CC739ED5-BC52-5FDF-4563-182663C558DC}"/>
              </a:ext>
            </a:extLst>
          </p:cNvPr>
          <p:cNvSpPr/>
          <p:nvPr/>
        </p:nvSpPr>
        <p:spPr>
          <a:xfrm>
            <a:off x="6096000" y="1694128"/>
            <a:ext cx="2537927" cy="2200377"/>
          </a:xfrm>
          <a:prstGeom prst="borderCallout1">
            <a:avLst>
              <a:gd name="adj1" fmla="val 44616"/>
              <a:gd name="adj2" fmla="val -612"/>
              <a:gd name="adj3" fmla="val -1021"/>
              <a:gd name="adj4" fmla="val -32451"/>
            </a:avLst>
          </a:prstGeom>
          <a:solidFill>
            <a:srgbClr val="B17F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dirty="0">
                <a:solidFill>
                  <a:srgbClr val="FF0000"/>
                </a:solidFill>
              </a:rPr>
              <a:t>!</a:t>
            </a:r>
          </a:p>
          <a:p>
            <a:pPr algn="ctr"/>
            <a:r>
              <a:rPr lang="zh-TW" altLang="en-US" b="1" dirty="0">
                <a:solidFill>
                  <a:srgbClr val="FFFF00"/>
                </a:solidFill>
              </a:rPr>
              <a:t>閱讀</a:t>
            </a:r>
            <a:r>
              <a:rPr lang="zh-TW" altLang="en-US" dirty="0"/>
              <a:t>與</a:t>
            </a:r>
            <a:r>
              <a:rPr lang="zh-TW" altLang="en-US" b="1" dirty="0">
                <a:solidFill>
                  <a:srgbClr val="FF9B45"/>
                </a:solidFill>
              </a:rPr>
              <a:t>聽力</a:t>
            </a:r>
            <a:r>
              <a:rPr lang="zh-TW" altLang="en-US" dirty="0"/>
              <a:t>是</a:t>
            </a:r>
            <a:endParaRPr lang="en-US" altLang="zh-TW" dirty="0"/>
          </a:p>
          <a:p>
            <a:pPr algn="ctr"/>
            <a:r>
              <a:rPr lang="zh-TW" altLang="en-US" dirty="0"/>
              <a:t>兩個分開的考科</a:t>
            </a:r>
            <a:r>
              <a:rPr lang="en-US" altLang="zh-TW" dirty="0"/>
              <a:t>!</a:t>
            </a:r>
          </a:p>
          <a:p>
            <a:pPr algn="ctr"/>
            <a:endParaRPr lang="en-US" altLang="zh-TW" dirty="0"/>
          </a:p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兩科分數以公式計算後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才是英文總分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dirty="0">
                <a:cs typeface="Segoe UI Light" panose="020B0502040204020203" pitchFamily="34" charset="0"/>
              </a:rPr>
              <a:t>國一教材</a:t>
            </a:r>
          </a:p>
        </p:txBody>
      </p:sp>
      <p:grpSp>
        <p:nvGrpSpPr>
          <p:cNvPr id="18" name="群組 17" descr="內含表示步驟 1 之數字 1 的小型圓圈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橢圓​​ 18" descr="小型圓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b="1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" name="文字方塊 19" descr="數字 1​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TW" b="1" dirty="0">
                  <a:solidFill>
                    <a:schemeClr val="bg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內容版面配置區 17"/>
          <p:cNvSpPr txBox="1">
            <a:spLocks/>
          </p:cNvSpPr>
          <p:nvPr/>
        </p:nvSpPr>
        <p:spPr>
          <a:xfrm>
            <a:off x="1056513" y="1958189"/>
            <a:ext cx="4585731" cy="596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翰林版英語課本／習作</a:t>
            </a:r>
            <a:endParaRPr lang="zh-TW" altLang="en-US" dirty="0">
              <a:solidFill>
                <a:prstClr val="black">
                  <a:lumMod val="75000"/>
                  <a:lumOff val="25000"/>
                </a:prst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Segoe UI"/>
            </a:endParaRPr>
          </a:p>
        </p:txBody>
      </p:sp>
      <p:grpSp>
        <p:nvGrpSpPr>
          <p:cNvPr id="33" name="群組 32" descr="內含表示步驟 2 之數字 2 的小型圓圈"/>
          <p:cNvGrpSpPr/>
          <p:nvPr/>
        </p:nvGrpSpPr>
        <p:grpSpPr bwMode="blackWhite">
          <a:xfrm>
            <a:off x="531552" y="2804257"/>
            <a:ext cx="558179" cy="409838"/>
            <a:chOff x="6953426" y="711274"/>
            <a:chExt cx="558179" cy="409838"/>
          </a:xfrm>
        </p:grpSpPr>
        <p:sp>
          <p:nvSpPr>
            <p:cNvPr id="34" name="橢圓​​ 33" descr="小型圓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b="1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" name="文字方塊 34" descr="數字 2​​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TW" b="1">
                  <a:solidFill>
                    <a:schemeClr val="bg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36" name="內容版面配置區 17"/>
          <p:cNvSpPr txBox="1">
            <a:spLocks/>
          </p:cNvSpPr>
          <p:nvPr/>
        </p:nvSpPr>
        <p:spPr>
          <a:xfrm>
            <a:off x="1056512" y="2844451"/>
            <a:ext cx="4727254" cy="369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翰林文法宅急通</a:t>
            </a:r>
          </a:p>
        </p:txBody>
      </p:sp>
      <p:grpSp>
        <p:nvGrpSpPr>
          <p:cNvPr id="22" name="群組 21" descr="內含表示步驟 3 之數字 3 的小型圓圈"/>
          <p:cNvGrpSpPr/>
          <p:nvPr/>
        </p:nvGrpSpPr>
        <p:grpSpPr bwMode="blackWhite">
          <a:xfrm>
            <a:off x="521207" y="3682591"/>
            <a:ext cx="558179" cy="409838"/>
            <a:chOff x="6953426" y="711274"/>
            <a:chExt cx="558179" cy="409838"/>
          </a:xfrm>
        </p:grpSpPr>
        <p:sp>
          <p:nvSpPr>
            <p:cNvPr id="24" name="橢圓​​ 23" descr="小型圓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b="1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文字方塊 29" descr="數字 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TW" b="1" dirty="0">
                  <a:solidFill>
                    <a:schemeClr val="bg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32" name="內容版面配置區 17"/>
          <p:cNvSpPr txBox="1">
            <a:spLocks/>
          </p:cNvSpPr>
          <p:nvPr/>
        </p:nvSpPr>
        <p:spPr>
          <a:xfrm>
            <a:off x="1089731" y="3675475"/>
            <a:ext cx="4504252" cy="416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良師講義</a:t>
            </a:r>
            <a:endParaRPr lang="zh-TW" altLang="en-US" dirty="0">
              <a:solidFill>
                <a:prstClr val="black">
                  <a:lumMod val="75000"/>
                  <a:lumOff val="25000"/>
                </a:prst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Segoe UI"/>
            </a:endParaRPr>
          </a:p>
        </p:txBody>
      </p:sp>
      <p:grpSp>
        <p:nvGrpSpPr>
          <p:cNvPr id="37" name="群組 36" descr="內含表示步驟 4 之數字 4 的小型圓圈"/>
          <p:cNvGrpSpPr/>
          <p:nvPr/>
        </p:nvGrpSpPr>
        <p:grpSpPr bwMode="blackWhite">
          <a:xfrm>
            <a:off x="518679" y="4568379"/>
            <a:ext cx="558179" cy="409838"/>
            <a:chOff x="6953426" y="711274"/>
            <a:chExt cx="558179" cy="409838"/>
          </a:xfrm>
        </p:grpSpPr>
        <p:sp>
          <p:nvSpPr>
            <p:cNvPr id="38" name="橢圓​​ 37" descr="小型圓圈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b="1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9" name="文字方塊 38" descr="數字 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altLang="zh-TW" b="1" dirty="0">
                  <a:solidFill>
                    <a:schemeClr val="bg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40" name="內容版面配置區 17"/>
          <p:cNvSpPr txBox="1">
            <a:spLocks/>
          </p:cNvSpPr>
          <p:nvPr/>
        </p:nvSpPr>
        <p:spPr>
          <a:xfrm>
            <a:off x="1079386" y="4594797"/>
            <a:ext cx="4504252" cy="416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大家說英語雜誌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CB16295-776A-002B-57FC-4AF6E8CAD2C4}"/>
              </a:ext>
            </a:extLst>
          </p:cNvPr>
          <p:cNvSpPr txBox="1"/>
          <p:nvPr/>
        </p:nvSpPr>
        <p:spPr>
          <a:xfrm>
            <a:off x="3541057" y="1260682"/>
            <a:ext cx="68771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約三週上完一課，一次段考考兩課。（一學期六課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上課模式：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講解每課單字使用重點，學生要</a:t>
            </a:r>
            <a:r>
              <a:rPr lang="zh-TW" altLang="en-US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能拼讀寫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（學生單字拼寫測驗）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講解句型文法觀念，帶練相關題型。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（學生做句型練習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文章講解，同時提醒考試重點。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（學生完成習作及各項作業練習）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綜合測驗及試題檢討訂正。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（測驗卷的文章也很多，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好好做完練習也能累積不少閱讀能力。）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FE1D362-9493-DCD5-38D6-BFC153D7BC4F}"/>
              </a:ext>
            </a:extLst>
          </p:cNvPr>
          <p:cNvSpPr txBox="1"/>
          <p:nvPr/>
        </p:nvSpPr>
        <p:spPr>
          <a:xfrm>
            <a:off x="3541057" y="4635845"/>
            <a:ext cx="68771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在家可以做什麼：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固定自修英語雜誌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以上都覺得太簡單的同學，行有餘力找難度更高的英語雜誌或英文小說增加閱讀量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同時搭配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完勝大考！英語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7000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單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服用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一定能穩定再增進英文能力，畢竟高中英文所需字彙量至少是國中的三倍。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arenR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6" name="群組 5" descr="內含表示步驟 4 之數字 4 的小型圓圈">
            <a:extLst>
              <a:ext uri="{FF2B5EF4-FFF2-40B4-BE49-F238E27FC236}">
                <a16:creationId xmlns:a16="http://schemas.microsoft.com/office/drawing/2014/main" id="{A57B3D18-D452-C957-0321-91A06B583A59}"/>
              </a:ext>
            </a:extLst>
          </p:cNvPr>
          <p:cNvGrpSpPr/>
          <p:nvPr/>
        </p:nvGrpSpPr>
        <p:grpSpPr bwMode="blackWhite">
          <a:xfrm>
            <a:off x="518679" y="5326684"/>
            <a:ext cx="558179" cy="409838"/>
            <a:chOff x="6953426" y="711274"/>
            <a:chExt cx="558179" cy="409838"/>
          </a:xfrm>
        </p:grpSpPr>
        <p:sp>
          <p:nvSpPr>
            <p:cNvPr id="7" name="橢圓​​ 37" descr="小型圓圈">
              <a:extLst>
                <a:ext uri="{FF2B5EF4-FFF2-40B4-BE49-F238E27FC236}">
                  <a16:creationId xmlns:a16="http://schemas.microsoft.com/office/drawing/2014/main" id="{DB19E588-89A4-AFC5-1155-7D6E8E78071A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b="1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" name="文字方塊 7" descr="數字 4">
              <a:extLst>
                <a:ext uri="{FF2B5EF4-FFF2-40B4-BE49-F238E27FC236}">
                  <a16:creationId xmlns:a16="http://schemas.microsoft.com/office/drawing/2014/main" id="{F9B54A3A-5DA3-9754-8ED2-1BEE142ADCD9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zh-TW" altLang="en-US" b="1" dirty="0">
                  <a:solidFill>
                    <a:schemeClr val="bg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Segoe UI Semibold" panose="020B0702040204020203" pitchFamily="34" charset="0"/>
                </a:rPr>
                <a:t>５</a:t>
              </a:r>
              <a:endParaRPr lang="en-US" altLang="zh-TW" b="1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 Semibold" panose="020B0702040204020203" pitchFamily="34" charset="0"/>
              </a:endParaRPr>
            </a:p>
          </p:txBody>
        </p:sp>
      </p:grpSp>
      <p:sp>
        <p:nvSpPr>
          <p:cNvPr id="9" name="內容版面配置區 17">
            <a:extLst>
              <a:ext uri="{FF2B5EF4-FFF2-40B4-BE49-F238E27FC236}">
                <a16:creationId xmlns:a16="http://schemas.microsoft.com/office/drawing/2014/main" id="{6DD09B8D-DE84-6460-08E1-4907CEDC5AAA}"/>
              </a:ext>
            </a:extLst>
          </p:cNvPr>
          <p:cNvSpPr txBox="1">
            <a:spLocks/>
          </p:cNvSpPr>
          <p:nvPr/>
        </p:nvSpPr>
        <p:spPr>
          <a:xfrm>
            <a:off x="1056512" y="5342973"/>
            <a:ext cx="1761333" cy="70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完勝大考！英語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7000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Segoe UI" panose="020B0502040204020203" pitchFamily="34" charset="0"/>
              </a:rPr>
              <a:t>單 初級篇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Segoe UI" panose="020B0502040204020203" pitchFamily="34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2792320E-3F73-FA26-1421-571512FE7795}"/>
              </a:ext>
            </a:extLst>
          </p:cNvPr>
          <p:cNvSpPr/>
          <p:nvPr/>
        </p:nvSpPr>
        <p:spPr>
          <a:xfrm>
            <a:off x="8425543" y="2327836"/>
            <a:ext cx="2709945" cy="19732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每週一次早自習會播放英聽練習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dirty="0">
                <a:cs typeface="Segoe UI Light" panose="020B0502040204020203" pitchFamily="34" charset="0"/>
              </a:rPr>
              <a:t>學期分數計分方式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0182B17-EA05-0440-B618-A112D9937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326787"/>
              </p:ext>
            </p:extLst>
          </p:nvPr>
        </p:nvGraphicFramePr>
        <p:xfrm>
          <a:off x="1996751" y="1466115"/>
          <a:ext cx="796730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3306">
                  <a:extLst>
                    <a:ext uri="{9D8B030D-6E8A-4147-A177-3AD203B41FA5}">
                      <a16:colId xmlns:a16="http://schemas.microsoft.com/office/drawing/2014/main" val="35040029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612437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平時成績 </a:t>
                      </a:r>
                      <a:r>
                        <a:rPr lang="en-US" altLang="zh-TW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段考</a:t>
                      </a:r>
                      <a:r>
                        <a:rPr lang="en-US" altLang="zh-TW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50%</a:t>
                      </a:r>
                      <a:endParaRPr lang="zh-TW" altLang="en-US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06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小考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段考英文考兩個科目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</a:p>
                    <a:p>
                      <a:r>
                        <a:rPr lang="zh-TW" altLang="en-US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英文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和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英聽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英文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80%+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英聽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20%=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英文段考成績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0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作業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302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上課表現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072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外師英文成績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740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英文口說作業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dirty="0" err="1"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MyET</a:t>
                      </a:r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11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抽考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成績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46385"/>
                  </a:ext>
                </a:extLst>
              </a:tr>
            </a:tbl>
          </a:graphicData>
        </a:graphic>
      </p:graphicFrame>
      <p:sp>
        <p:nvSpPr>
          <p:cNvPr id="9" name="圖說文字: 直線 8">
            <a:extLst>
              <a:ext uri="{FF2B5EF4-FFF2-40B4-BE49-F238E27FC236}">
                <a16:creationId xmlns:a16="http://schemas.microsoft.com/office/drawing/2014/main" id="{A7FD42A8-8097-7EF3-098F-CB271B2CC4B1}"/>
              </a:ext>
            </a:extLst>
          </p:cNvPr>
          <p:cNvSpPr/>
          <p:nvPr/>
        </p:nvSpPr>
        <p:spPr>
          <a:xfrm>
            <a:off x="5057192" y="3965509"/>
            <a:ext cx="3237722" cy="1156997"/>
          </a:xfrm>
          <a:prstGeom prst="borderCallout1">
            <a:avLst>
              <a:gd name="adj1" fmla="val 49396"/>
              <a:gd name="adj2" fmla="val -552"/>
              <a:gd name="adj3" fmla="val -29726"/>
              <a:gd name="adj4" fmla="val -29620"/>
            </a:avLst>
          </a:prstGeom>
          <a:solidFill>
            <a:srgbClr val="B17FA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一學期外師會出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次口說作業，每個月會公告時間，學生在家上網完成。</a:t>
            </a:r>
          </a:p>
        </p:txBody>
      </p:sp>
      <p:sp>
        <p:nvSpPr>
          <p:cNvPr id="10" name="圖說文字: 直線 9">
            <a:extLst>
              <a:ext uri="{FF2B5EF4-FFF2-40B4-BE49-F238E27FC236}">
                <a16:creationId xmlns:a16="http://schemas.microsoft.com/office/drawing/2014/main" id="{BDD2254E-D51C-CFA9-1BDF-10994791582B}"/>
              </a:ext>
            </a:extLst>
          </p:cNvPr>
          <p:cNvSpPr/>
          <p:nvPr/>
        </p:nvSpPr>
        <p:spPr>
          <a:xfrm>
            <a:off x="951722" y="4406830"/>
            <a:ext cx="3424335" cy="1536770"/>
          </a:xfrm>
          <a:prstGeom prst="borderCallout1">
            <a:avLst>
              <a:gd name="adj1" fmla="val -154"/>
              <a:gd name="adj2" fmla="val 36654"/>
              <a:gd name="adj3" fmla="val -25932"/>
              <a:gd name="adj4" fmla="val 3704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段考前會安排一次抽考，讓同學能適時完成階段複習，以免到段考時累積太多沒有讀完的內容。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預告</a:t>
            </a:r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 9/27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將考第一課</a:t>
            </a:r>
            <a:endParaRPr lang="en-US" altLang="zh-TW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08_TF10001108_Win32" id="{C0254278-C40B-45A3-A8A5-614E09A5B796}" vid="{E0FFF6CD-0E91-4291-8491-3951D6BA575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{E0DD5EFE-2FF0-4AD0-BA22-18B64D765FBD}tf10001108_win32</Template>
  <TotalTime>601</TotalTime>
  <Words>471</Words>
  <Application>Microsoft Office PowerPoint</Application>
  <PresentationFormat>寬螢幕</PresentationFormat>
  <Paragraphs>60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Microsoft JhengHei UI</vt:lpstr>
      <vt:lpstr>Microsoft JhengHei UI Light</vt:lpstr>
      <vt:lpstr>標楷體</vt:lpstr>
      <vt:lpstr>Arial</vt:lpstr>
      <vt:lpstr>Segoe UI Light</vt:lpstr>
      <vt:lpstr>Wingdings</vt:lpstr>
      <vt:lpstr>WelcomeDoc</vt:lpstr>
      <vt:lpstr>會考英文(以113年為例)</vt:lpstr>
      <vt:lpstr>國一教材</vt:lpstr>
      <vt:lpstr>學期分數計分方式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Sheaufen Kuo</dc:creator>
  <cp:keywords/>
  <cp:lastModifiedBy>Sheaufen Kuo</cp:lastModifiedBy>
  <cp:revision>7</cp:revision>
  <dcterms:created xsi:type="dcterms:W3CDTF">2024-08-27T06:43:23Z</dcterms:created>
  <dcterms:modified xsi:type="dcterms:W3CDTF">2024-08-29T04:23:52Z</dcterms:modified>
  <cp:version/>
</cp:coreProperties>
</file>