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1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惟堯 莊" initials="惟堯" lastIdx="1" clrIdx="0">
    <p:extLst>
      <p:ext uri="{19B8F6BF-5375-455C-9EA6-DF929625EA0E}">
        <p15:presenceInfo xmlns:p15="http://schemas.microsoft.com/office/powerpoint/2012/main" userId="0376ed9d32d605b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E986"/>
    <a:srgbClr val="008000"/>
    <a:srgbClr val="0070C0"/>
    <a:srgbClr val="0000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44" autoAdjust="0"/>
    <p:restoredTop sz="83554" autoAdjust="0"/>
  </p:normalViewPr>
  <p:slideViewPr>
    <p:cSldViewPr snapToGrid="0">
      <p:cViewPr varScale="1">
        <p:scale>
          <a:sx n="61" d="100"/>
          <a:sy n="61" d="100"/>
        </p:scale>
        <p:origin x="531" y="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5227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惟堯 莊" userId="0376ed9d32d605b3" providerId="LiveId" clId="{F35A7FA1-0BFF-4BDF-AC48-042158946A38}"/>
    <pc:docChg chg="addSld delSld modSld">
      <pc:chgData name="惟堯 莊" userId="0376ed9d32d605b3" providerId="LiveId" clId="{F35A7FA1-0BFF-4BDF-AC48-042158946A38}" dt="2024-04-19T08:53:41.889" v="2" actId="47"/>
      <pc:docMkLst>
        <pc:docMk/>
      </pc:docMkLst>
      <pc:sldChg chg="del">
        <pc:chgData name="惟堯 莊" userId="0376ed9d32d605b3" providerId="LiveId" clId="{F35A7FA1-0BFF-4BDF-AC48-042158946A38}" dt="2024-04-18T02:47:15.588" v="0" actId="47"/>
        <pc:sldMkLst>
          <pc:docMk/>
          <pc:sldMk cId="2019417473" sldId="310"/>
        </pc:sldMkLst>
      </pc:sldChg>
      <pc:sldChg chg="del">
        <pc:chgData name="惟堯 莊" userId="0376ed9d32d605b3" providerId="LiveId" clId="{F35A7FA1-0BFF-4BDF-AC48-042158946A38}" dt="2024-04-18T02:47:15.588" v="0" actId="47"/>
        <pc:sldMkLst>
          <pc:docMk/>
          <pc:sldMk cId="842032948" sldId="311"/>
        </pc:sldMkLst>
      </pc:sldChg>
      <pc:sldChg chg="del">
        <pc:chgData name="惟堯 莊" userId="0376ed9d32d605b3" providerId="LiveId" clId="{F35A7FA1-0BFF-4BDF-AC48-042158946A38}" dt="2024-04-18T02:47:15.588" v="0" actId="47"/>
        <pc:sldMkLst>
          <pc:docMk/>
          <pc:sldMk cId="1905717931" sldId="312"/>
        </pc:sldMkLst>
      </pc:sldChg>
      <pc:sldChg chg="del">
        <pc:chgData name="惟堯 莊" userId="0376ed9d32d605b3" providerId="LiveId" clId="{F35A7FA1-0BFF-4BDF-AC48-042158946A38}" dt="2024-04-18T02:47:15.588" v="0" actId="47"/>
        <pc:sldMkLst>
          <pc:docMk/>
          <pc:sldMk cId="2991557730" sldId="313"/>
        </pc:sldMkLst>
      </pc:sldChg>
      <pc:sldChg chg="del">
        <pc:chgData name="惟堯 莊" userId="0376ed9d32d605b3" providerId="LiveId" clId="{F35A7FA1-0BFF-4BDF-AC48-042158946A38}" dt="2024-04-18T02:47:15.588" v="0" actId="47"/>
        <pc:sldMkLst>
          <pc:docMk/>
          <pc:sldMk cId="1503854603" sldId="314"/>
        </pc:sldMkLst>
      </pc:sldChg>
      <pc:sldChg chg="del">
        <pc:chgData name="惟堯 莊" userId="0376ed9d32d605b3" providerId="LiveId" clId="{F35A7FA1-0BFF-4BDF-AC48-042158946A38}" dt="2024-04-19T08:53:41.889" v="2" actId="47"/>
        <pc:sldMkLst>
          <pc:docMk/>
          <pc:sldMk cId="3140732488" sldId="315"/>
        </pc:sldMkLst>
      </pc:sldChg>
      <pc:sldChg chg="add">
        <pc:chgData name="惟堯 莊" userId="0376ed9d32d605b3" providerId="LiveId" clId="{F35A7FA1-0BFF-4BDF-AC48-042158946A38}" dt="2024-04-19T08:53:40.324" v="1"/>
        <pc:sldMkLst>
          <pc:docMk/>
          <pc:sldMk cId="4128708240" sldId="31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077D1-7033-44CB-9C4E-A1D23786A305}" type="datetimeFigureOut">
              <a:rPr lang="zh-TW" altLang="en-US" smtClean="0"/>
              <a:t>2024/4/19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E63C19-16BF-47F9-97AF-E790947B1E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4912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E63C19-16BF-47F9-97AF-E790947B1EC6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6878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2024/4/19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6718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2024/4/19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693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2024/4/19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4327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008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2024/4/19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025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dirty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2024/4/19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379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2024/4/19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8869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2024/4/19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510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2024/4/19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2632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2024/4/19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6836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2024/4/19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6317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B5489-D6D3-43FD-8CB1-A491C9180FCB}" type="datetimeFigureOut">
              <a:rPr lang="zh-TW" altLang="en-US" smtClean="0"/>
              <a:pPr/>
              <a:t>2024/4/19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5197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B5489-D6D3-43FD-8CB1-A491C9180FCB}" type="datetimeFigureOut">
              <a:rPr lang="zh-TW" altLang="en-US" smtClean="0"/>
              <a:pPr/>
              <a:t>2024/4/19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A821D-FD07-4535-B9D4-C6DD2AC0177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542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2D8AAB30-D845-48B4-8EC2-34D71DB74014}"/>
              </a:ext>
            </a:extLst>
          </p:cNvPr>
          <p:cNvSpPr/>
          <p:nvPr/>
        </p:nvSpPr>
        <p:spPr>
          <a:xfrm>
            <a:off x="109415" y="99448"/>
            <a:ext cx="11973169" cy="6659104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82164" y="4436"/>
            <a:ext cx="9027673" cy="114641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zh-TW" sz="5400" b="1" dirty="0">
                <a:solidFill>
                  <a:schemeClr val="tx1"/>
                </a:solidFill>
              </a:rPr>
              <a:t>4/25(</a:t>
            </a:r>
            <a:r>
              <a:rPr lang="zh-TW" altLang="en-US" sz="5400" b="1" dirty="0">
                <a:solidFill>
                  <a:schemeClr val="tx1"/>
                </a:solidFill>
              </a:rPr>
              <a:t>四</a:t>
            </a:r>
            <a:r>
              <a:rPr lang="en-US" altLang="zh-TW" sz="5400" b="1" dirty="0">
                <a:solidFill>
                  <a:schemeClr val="tx1"/>
                </a:solidFill>
              </a:rPr>
              <a:t>)</a:t>
            </a:r>
            <a:r>
              <a:rPr lang="zh-TW" altLang="en-US" sz="5400" b="1" dirty="0">
                <a:solidFill>
                  <a:schemeClr val="tx1"/>
                </a:solidFill>
              </a:rPr>
              <a:t> 第二次抽考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24823" y="1012493"/>
            <a:ext cx="6021827" cy="2307771"/>
          </a:xfrm>
        </p:spPr>
        <p:txBody>
          <a:bodyPr>
            <a:normAutofit/>
          </a:bodyPr>
          <a:lstStyle/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dirty="0"/>
              <a:t>抽屜、桌面淨空，留下應考用具，書包置於班級置物櫃上方，排整齊。</a:t>
            </a:r>
            <a:endParaRPr lang="en-US" altLang="zh-TW" dirty="0"/>
          </a:p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b="1" dirty="0">
                <a:highlight>
                  <a:srgbClr val="FFFF00"/>
                </a:highlight>
              </a:rPr>
              <a:t>班級代碼</a:t>
            </a:r>
            <a:r>
              <a:rPr lang="en-US" altLang="zh-TW" b="1" dirty="0">
                <a:highlight>
                  <a:srgbClr val="FFFF00"/>
                </a:highlight>
              </a:rPr>
              <a:t>(704)</a:t>
            </a:r>
            <a:r>
              <a:rPr lang="zh-TW" altLang="en-US" dirty="0"/>
              <a:t>、座號、姓名、科目代碼寫清楚</a:t>
            </a:r>
            <a:r>
              <a:rPr lang="en-US" altLang="zh-TW" b="1" dirty="0">
                <a:solidFill>
                  <a:srgbClr val="FF0000"/>
                </a:solidFill>
              </a:rPr>
              <a:t>(</a:t>
            </a:r>
            <a:r>
              <a:rPr lang="zh-TW" altLang="en-US" b="1" dirty="0">
                <a:solidFill>
                  <a:srgbClr val="FF0000"/>
                </a:solidFill>
              </a:rPr>
              <a:t>畫卡錯誤扣</a:t>
            </a:r>
            <a:r>
              <a:rPr lang="en-US" altLang="zh-TW" b="1" dirty="0">
                <a:solidFill>
                  <a:srgbClr val="FF0000"/>
                </a:solidFill>
              </a:rPr>
              <a:t>3</a:t>
            </a:r>
            <a:r>
              <a:rPr lang="zh-TW" altLang="en-US" b="1" dirty="0">
                <a:solidFill>
                  <a:srgbClr val="FF0000"/>
                </a:solidFill>
              </a:rPr>
              <a:t>分</a:t>
            </a:r>
            <a:r>
              <a:rPr lang="en-US" altLang="zh-TW" b="1" dirty="0">
                <a:solidFill>
                  <a:srgbClr val="FF0000"/>
                </a:solidFill>
              </a:rPr>
              <a:t>!)</a:t>
            </a:r>
          </a:p>
          <a:p>
            <a:pPr marL="355600" indent="-355600">
              <a:buFont typeface="Wingdings" panose="05000000000000000000" pitchFamily="2" charset="2"/>
              <a:buChar char="Ø"/>
            </a:pPr>
            <a:r>
              <a:rPr lang="zh-TW" altLang="en-US" dirty="0"/>
              <a:t>畫卡用</a:t>
            </a:r>
            <a:r>
              <a:rPr lang="en-US" altLang="zh-TW" b="1" dirty="0">
                <a:highlight>
                  <a:srgbClr val="FFFF00"/>
                </a:highlight>
              </a:rPr>
              <a:t>2B</a:t>
            </a:r>
            <a:r>
              <a:rPr lang="zh-TW" altLang="en-US" b="1" dirty="0">
                <a:highlight>
                  <a:srgbClr val="FFFF00"/>
                </a:highlight>
              </a:rPr>
              <a:t>鉛筆</a:t>
            </a:r>
            <a:r>
              <a:rPr lang="zh-TW" altLang="en-US" dirty="0"/>
              <a:t>、手寫用</a:t>
            </a:r>
            <a:r>
              <a:rPr lang="zh-TW" altLang="en-US" b="1" dirty="0">
                <a:highlight>
                  <a:srgbClr val="FFFF00"/>
                </a:highlight>
              </a:rPr>
              <a:t>黑色墨水筆</a:t>
            </a:r>
            <a:r>
              <a:rPr lang="en-US" altLang="zh-TW" dirty="0"/>
              <a:t>!</a:t>
            </a:r>
          </a:p>
          <a:p>
            <a:pPr marL="0" indent="0">
              <a:buNone/>
            </a:pPr>
            <a:endParaRPr lang="zh-TW" altLang="en-US" sz="3200" dirty="0"/>
          </a:p>
          <a:p>
            <a:pPr eaLnBrk="1" hangingPunct="1">
              <a:lnSpc>
                <a:spcPct val="80000"/>
              </a:lnSpc>
            </a:pPr>
            <a:endParaRPr lang="en-US" altLang="zh-TW" sz="4400" b="1" dirty="0">
              <a:ea typeface="標楷體" pitchFamily="65" charset="-120"/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68CDB994-4579-4A5A-97E9-9F6954CF16E2}"/>
              </a:ext>
            </a:extLst>
          </p:cNvPr>
          <p:cNvGraphicFramePr>
            <a:graphicFrameLocks noGrp="1"/>
          </p:cNvGraphicFramePr>
          <p:nvPr/>
        </p:nvGraphicFramePr>
        <p:xfrm>
          <a:off x="404979" y="1012493"/>
          <a:ext cx="5185344" cy="4980627"/>
        </p:xfrm>
        <a:graphic>
          <a:graphicData uri="http://schemas.openxmlformats.org/drawingml/2006/table">
            <a:tbl>
              <a:tblPr/>
              <a:tblGrid>
                <a:gridCol w="1034258">
                  <a:extLst>
                    <a:ext uri="{9D8B030D-6E8A-4147-A177-3AD203B41FA5}">
                      <a16:colId xmlns:a16="http://schemas.microsoft.com/office/drawing/2014/main" val="3170741051"/>
                    </a:ext>
                  </a:extLst>
                </a:gridCol>
                <a:gridCol w="2111828">
                  <a:extLst>
                    <a:ext uri="{9D8B030D-6E8A-4147-A177-3AD203B41FA5}">
                      <a16:colId xmlns:a16="http://schemas.microsoft.com/office/drawing/2014/main" val="163073750"/>
                    </a:ext>
                  </a:extLst>
                </a:gridCol>
                <a:gridCol w="1019629">
                  <a:extLst>
                    <a:ext uri="{9D8B030D-6E8A-4147-A177-3AD203B41FA5}">
                      <a16:colId xmlns:a16="http://schemas.microsoft.com/office/drawing/2014/main" val="741760470"/>
                    </a:ext>
                  </a:extLst>
                </a:gridCol>
                <a:gridCol w="1019629">
                  <a:extLst>
                    <a:ext uri="{9D8B030D-6E8A-4147-A177-3AD203B41FA5}">
                      <a16:colId xmlns:a16="http://schemas.microsoft.com/office/drawing/2014/main" val="3938102619"/>
                    </a:ext>
                  </a:extLst>
                </a:gridCol>
              </a:tblGrid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節次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考試時間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考科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就位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486177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0810~0900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英語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0805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225813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0920~1010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數學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0915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180734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1020~1110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自習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911071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1120~1210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社會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1015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573747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1330~1420</a:t>
                      </a:r>
                      <a:endParaRPr lang="zh-TW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自習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529228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1430~1520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自然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1425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031256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1540~1630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國文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1535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2575532"/>
                  </a:ext>
                </a:extLst>
              </a:tr>
              <a:tr h="55340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8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zh-TW" altLang="en-US" sz="28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節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1640~1730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作文</a:t>
                      </a: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1635</a:t>
                      </a:r>
                      <a:endParaRPr lang="zh-TW" alt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4763" marR="4763" marT="4763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4394665"/>
                  </a:ext>
                </a:extLst>
              </a:tr>
            </a:tbl>
          </a:graphicData>
        </a:graphic>
      </p:graphicFrame>
      <p:sp>
        <p:nvSpPr>
          <p:cNvPr id="8" name="Rectangle 3">
            <a:extLst>
              <a:ext uri="{FF2B5EF4-FFF2-40B4-BE49-F238E27FC236}">
                <a16:creationId xmlns:a16="http://schemas.microsoft.com/office/drawing/2014/main" id="{FAB35233-BF05-4D66-B769-D41BBDC581D3}"/>
              </a:ext>
            </a:extLst>
          </p:cNvPr>
          <p:cNvSpPr txBox="1">
            <a:spLocks noChangeArrowheads="1"/>
          </p:cNvSpPr>
          <p:nvPr/>
        </p:nvSpPr>
        <p:spPr>
          <a:xfrm>
            <a:off x="874699" y="6092884"/>
            <a:ext cx="10442602" cy="665668"/>
          </a:xfrm>
          <a:prstGeom prst="rect">
            <a:avLst/>
          </a:prstGeom>
          <a:ln w="76200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b="1" dirty="0"/>
              <a:t>誠實應答，作弊者該科零分計算，並依校規嚴懲</a:t>
            </a:r>
            <a:r>
              <a:rPr lang="en-US" altLang="zh-TW" sz="3600" b="1" dirty="0"/>
              <a:t>!!!</a:t>
            </a:r>
            <a:endParaRPr lang="zh-TW" altLang="en-US" sz="3600" b="1" dirty="0"/>
          </a:p>
          <a:p>
            <a:pPr>
              <a:lnSpc>
                <a:spcPct val="80000"/>
              </a:lnSpc>
            </a:pPr>
            <a:endParaRPr lang="en-US" altLang="zh-TW" sz="5400" b="1" dirty="0">
              <a:ea typeface="標楷體" pitchFamily="65" charset="-120"/>
            </a:endParaRPr>
          </a:p>
        </p:txBody>
      </p:sp>
      <p:graphicFrame>
        <p:nvGraphicFramePr>
          <p:cNvPr id="2" name="表格 3">
            <a:extLst>
              <a:ext uri="{FF2B5EF4-FFF2-40B4-BE49-F238E27FC236}">
                <a16:creationId xmlns:a16="http://schemas.microsoft.com/office/drawing/2014/main" id="{288E4B18-CF7A-4F68-A066-C6B2428EB2C5}"/>
              </a:ext>
            </a:extLst>
          </p:cNvPr>
          <p:cNvGraphicFramePr>
            <a:graphicFrameLocks noGrp="1"/>
          </p:cNvGraphicFramePr>
          <p:nvPr/>
        </p:nvGraphicFramePr>
        <p:xfrm>
          <a:off x="8174074" y="3297903"/>
          <a:ext cx="3572576" cy="2646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0368">
                  <a:extLst>
                    <a:ext uri="{9D8B030D-6E8A-4147-A177-3AD203B41FA5}">
                      <a16:colId xmlns:a16="http://schemas.microsoft.com/office/drawing/2014/main" val="724533206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1502029297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2024070369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2743366861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4253283625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3109453652"/>
                    </a:ext>
                  </a:extLst>
                </a:gridCol>
                <a:gridCol w="510368">
                  <a:extLst>
                    <a:ext uri="{9D8B030D-6E8A-4147-A177-3AD203B41FA5}">
                      <a16:colId xmlns:a16="http://schemas.microsoft.com/office/drawing/2014/main" val="3978062100"/>
                    </a:ext>
                  </a:extLst>
                </a:gridCol>
              </a:tblGrid>
              <a:tr h="374614"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594304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070448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3086135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4405548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5427331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45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5587774"/>
                  </a:ext>
                </a:extLst>
              </a:tr>
              <a:tr h="374614"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28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</a:t>
                      </a:r>
                      <a:endParaRPr lang="zh-TW" altLang="en-US" sz="20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73313" marR="73313" marT="36656" marB="36656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01581"/>
                  </a:ext>
                </a:extLst>
              </a:tr>
            </a:tbl>
          </a:graphicData>
        </a:graphic>
      </p:graphicFrame>
      <p:sp>
        <p:nvSpPr>
          <p:cNvPr id="9" name="Rectangle 3">
            <a:extLst>
              <a:ext uri="{FF2B5EF4-FFF2-40B4-BE49-F238E27FC236}">
                <a16:creationId xmlns:a16="http://schemas.microsoft.com/office/drawing/2014/main" id="{9542C610-A7DB-46BF-91C5-8ECA73C5C0E0}"/>
              </a:ext>
            </a:extLst>
          </p:cNvPr>
          <p:cNvSpPr txBox="1">
            <a:spLocks noChangeArrowheads="1"/>
          </p:cNvSpPr>
          <p:nvPr/>
        </p:nvSpPr>
        <p:spPr>
          <a:xfrm>
            <a:off x="5933224" y="3698389"/>
            <a:ext cx="2032449" cy="1845811"/>
          </a:xfrm>
          <a:prstGeom prst="rect">
            <a:avLst/>
          </a:prstGeom>
          <a:ln w="762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座位表→</a:t>
            </a:r>
            <a:endParaRPr lang="en-US" altLang="zh-TW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應到：</a:t>
            </a:r>
            <a:r>
              <a:rPr lang="en-US" altLang="zh-TW" b="1" dirty="0"/>
              <a:t>44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未到：</a:t>
            </a:r>
            <a:endParaRPr lang="en-US" altLang="zh-TW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b="1" dirty="0"/>
              <a:t>實到：</a:t>
            </a:r>
            <a:endParaRPr lang="en-US" altLang="zh-TW" b="1" dirty="0"/>
          </a:p>
          <a:p>
            <a:pPr marL="0" indent="0">
              <a:lnSpc>
                <a:spcPct val="80000"/>
              </a:lnSpc>
              <a:buNone/>
            </a:pPr>
            <a:endParaRPr lang="en-US" altLang="zh-TW" sz="5400" b="1" dirty="0"/>
          </a:p>
        </p:txBody>
      </p:sp>
    </p:spTree>
    <p:extLst>
      <p:ext uri="{BB962C8B-B14F-4D97-AF65-F5344CB8AC3E}">
        <p14:creationId xmlns:p14="http://schemas.microsoft.com/office/powerpoint/2010/main" val="4128708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4034</TotalTime>
  <Words>189</Words>
  <Application>Microsoft Office PowerPoint</Application>
  <PresentationFormat>寬螢幕</PresentationFormat>
  <Paragraphs>88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標楷體</vt:lpstr>
      <vt:lpstr>Arial</vt:lpstr>
      <vt:lpstr>Calibri</vt:lpstr>
      <vt:lpstr>Wingdings</vt:lpstr>
      <vt:lpstr>Office 佈景主題</vt:lpstr>
      <vt:lpstr>4/25(四) 第二次抽考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07/30 新生訓練  國353導師 陳政潔</dc:title>
  <dc:creator>이우유</dc:creator>
  <cp:lastModifiedBy>惟堯 莊</cp:lastModifiedBy>
  <cp:revision>184</cp:revision>
  <dcterms:created xsi:type="dcterms:W3CDTF">2021-07-29T06:51:54Z</dcterms:created>
  <dcterms:modified xsi:type="dcterms:W3CDTF">2024-04-19T08:53:43Z</dcterms:modified>
</cp:coreProperties>
</file>