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318" r:id="rId2"/>
    <p:sldId id="319" r:id="rId3"/>
    <p:sldId id="32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惟堯 莊" initials="惟堯" lastIdx="1" clrIdx="0">
    <p:extLst>
      <p:ext uri="{19B8F6BF-5375-455C-9EA6-DF929625EA0E}">
        <p15:presenceInfo xmlns:p15="http://schemas.microsoft.com/office/powerpoint/2012/main" userId="0376ed9d32d605b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E986"/>
    <a:srgbClr val="008000"/>
    <a:srgbClr val="0070C0"/>
    <a:srgbClr val="0000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44" autoAdjust="0"/>
    <p:restoredTop sz="83554" autoAdjust="0"/>
  </p:normalViewPr>
  <p:slideViewPr>
    <p:cSldViewPr snapToGrid="0">
      <p:cViewPr varScale="1">
        <p:scale>
          <a:sx n="61" d="100"/>
          <a:sy n="61" d="100"/>
        </p:scale>
        <p:origin x="531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5227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惟堯 莊" userId="0376ed9d32d605b3" providerId="LiveId" clId="{F0C4F2F2-EEBE-459A-8A55-32D64B2F8A2E}"/>
    <pc:docChg chg="delSld">
      <pc:chgData name="惟堯 莊" userId="0376ed9d32d605b3" providerId="LiveId" clId="{F0C4F2F2-EEBE-459A-8A55-32D64B2F8A2E}" dt="2024-01-08T07:50:59.626" v="0" actId="47"/>
      <pc:docMkLst>
        <pc:docMk/>
      </pc:docMkLst>
      <pc:sldChg chg="del">
        <pc:chgData name="惟堯 莊" userId="0376ed9d32d605b3" providerId="LiveId" clId="{F0C4F2F2-EEBE-459A-8A55-32D64B2F8A2E}" dt="2024-01-08T07:50:59.626" v="0" actId="47"/>
        <pc:sldMkLst>
          <pc:docMk/>
          <pc:sldMk cId="2019417473" sldId="310"/>
        </pc:sldMkLst>
      </pc:sldChg>
      <pc:sldChg chg="del">
        <pc:chgData name="惟堯 莊" userId="0376ed9d32d605b3" providerId="LiveId" clId="{F0C4F2F2-EEBE-459A-8A55-32D64B2F8A2E}" dt="2024-01-08T07:50:59.626" v="0" actId="47"/>
        <pc:sldMkLst>
          <pc:docMk/>
          <pc:sldMk cId="842032948" sldId="311"/>
        </pc:sldMkLst>
      </pc:sldChg>
      <pc:sldChg chg="del">
        <pc:chgData name="惟堯 莊" userId="0376ed9d32d605b3" providerId="LiveId" clId="{F0C4F2F2-EEBE-459A-8A55-32D64B2F8A2E}" dt="2024-01-08T07:50:59.626" v="0" actId="47"/>
        <pc:sldMkLst>
          <pc:docMk/>
          <pc:sldMk cId="1503854603" sldId="313"/>
        </pc:sldMkLst>
      </pc:sldChg>
      <pc:sldChg chg="del">
        <pc:chgData name="惟堯 莊" userId="0376ed9d32d605b3" providerId="LiveId" clId="{F0C4F2F2-EEBE-459A-8A55-32D64B2F8A2E}" dt="2024-01-08T07:50:59.626" v="0" actId="47"/>
        <pc:sldMkLst>
          <pc:docMk/>
          <pc:sldMk cId="647445022" sldId="314"/>
        </pc:sldMkLst>
      </pc:sldChg>
      <pc:sldChg chg="del">
        <pc:chgData name="惟堯 莊" userId="0376ed9d32d605b3" providerId="LiveId" clId="{F0C4F2F2-EEBE-459A-8A55-32D64B2F8A2E}" dt="2024-01-08T07:50:59.626" v="0" actId="47"/>
        <pc:sldMkLst>
          <pc:docMk/>
          <pc:sldMk cId="3641035719" sldId="315"/>
        </pc:sldMkLst>
      </pc:sldChg>
      <pc:sldChg chg="del">
        <pc:chgData name="惟堯 莊" userId="0376ed9d32d605b3" providerId="LiveId" clId="{F0C4F2F2-EEBE-459A-8A55-32D64B2F8A2E}" dt="2024-01-08T07:50:59.626" v="0" actId="47"/>
        <pc:sldMkLst>
          <pc:docMk/>
          <pc:sldMk cId="2501638768" sldId="316"/>
        </pc:sldMkLst>
      </pc:sldChg>
      <pc:sldChg chg="del">
        <pc:chgData name="惟堯 莊" userId="0376ed9d32d605b3" providerId="LiveId" clId="{F0C4F2F2-EEBE-459A-8A55-32D64B2F8A2E}" dt="2024-01-08T07:50:59.626" v="0" actId="47"/>
        <pc:sldMkLst>
          <pc:docMk/>
          <pc:sldMk cId="3350516820" sldId="31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077D1-7033-44CB-9C4E-A1D23786A305}" type="datetimeFigureOut">
              <a:rPr lang="zh-TW" altLang="en-US" smtClean="0"/>
              <a:t>2024/1/8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63C19-16BF-47F9-97AF-E790947B1E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4912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6718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693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432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008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025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379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886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2024/1/8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510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263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2024/1/8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6836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6317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2024/1/8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5197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B5489-D6D3-43FD-8CB1-A491C9180FCB}" type="datetimeFigureOut">
              <a:rPr lang="zh-TW" altLang="en-US" smtClean="0"/>
              <a:pPr/>
              <a:t>2024/1/8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542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D8AAB30-D845-48B4-8EC2-34D71DB74014}"/>
              </a:ext>
            </a:extLst>
          </p:cNvPr>
          <p:cNvSpPr/>
          <p:nvPr/>
        </p:nvSpPr>
        <p:spPr>
          <a:xfrm>
            <a:off x="132862" y="99448"/>
            <a:ext cx="11973169" cy="665910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82164" y="4436"/>
            <a:ext cx="9027673" cy="11464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TW" sz="5400" b="1" dirty="0">
                <a:solidFill>
                  <a:schemeClr val="tx1"/>
                </a:solidFill>
              </a:rPr>
              <a:t>1/17(</a:t>
            </a:r>
            <a:r>
              <a:rPr lang="zh-TW" altLang="en-US" sz="5400" b="1" dirty="0">
                <a:solidFill>
                  <a:schemeClr val="tx1"/>
                </a:solidFill>
              </a:rPr>
              <a:t>三</a:t>
            </a:r>
            <a:r>
              <a:rPr lang="en-US" altLang="zh-TW" sz="5400" b="1" dirty="0">
                <a:solidFill>
                  <a:schemeClr val="tx1"/>
                </a:solidFill>
              </a:rPr>
              <a:t>)</a:t>
            </a:r>
            <a:r>
              <a:rPr lang="zh-TW" altLang="en-US" sz="5400" b="1" dirty="0">
                <a:solidFill>
                  <a:schemeClr val="tx1"/>
                </a:solidFill>
              </a:rPr>
              <a:t> 第三次段考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24823" y="1012493"/>
            <a:ext cx="6021827" cy="2307771"/>
          </a:xfrm>
        </p:spPr>
        <p:txBody>
          <a:bodyPr>
            <a:normAutofit/>
          </a:bodyPr>
          <a:lstStyle/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抽屜、桌面淨空，留下應考用具，書包置於班級置物櫃上方，排整齊。</a:t>
            </a:r>
            <a:endParaRPr lang="en-US" altLang="zh-TW" dirty="0"/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b="1" dirty="0">
                <a:highlight>
                  <a:srgbClr val="FFFF00"/>
                </a:highlight>
              </a:rPr>
              <a:t>班級代碼</a:t>
            </a:r>
            <a:r>
              <a:rPr lang="en-US" altLang="zh-TW" b="1" dirty="0">
                <a:highlight>
                  <a:srgbClr val="FFFF00"/>
                </a:highlight>
              </a:rPr>
              <a:t>(704)</a:t>
            </a:r>
            <a:r>
              <a:rPr lang="zh-TW" altLang="en-US" dirty="0"/>
              <a:t>、座號、姓名、科目代碼寫清楚</a:t>
            </a:r>
            <a:r>
              <a:rPr lang="en-US" altLang="zh-TW" b="1" dirty="0">
                <a:solidFill>
                  <a:srgbClr val="FF0000"/>
                </a:solidFill>
              </a:rPr>
              <a:t>(</a:t>
            </a:r>
            <a:r>
              <a:rPr lang="zh-TW" altLang="en-US" b="1" dirty="0">
                <a:solidFill>
                  <a:srgbClr val="FF0000"/>
                </a:solidFill>
              </a:rPr>
              <a:t>畫卡錯誤扣</a:t>
            </a:r>
            <a:r>
              <a:rPr lang="en-US" altLang="zh-TW" b="1" dirty="0">
                <a:solidFill>
                  <a:srgbClr val="FF0000"/>
                </a:solidFill>
              </a:rPr>
              <a:t>3</a:t>
            </a:r>
            <a:r>
              <a:rPr lang="zh-TW" altLang="en-US" b="1" dirty="0">
                <a:solidFill>
                  <a:srgbClr val="FF0000"/>
                </a:solidFill>
              </a:rPr>
              <a:t>分</a:t>
            </a:r>
            <a:r>
              <a:rPr lang="en-US" altLang="zh-TW" b="1" dirty="0">
                <a:solidFill>
                  <a:srgbClr val="FF0000"/>
                </a:solidFill>
              </a:rPr>
              <a:t>!)</a:t>
            </a:r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畫卡用</a:t>
            </a:r>
            <a:r>
              <a:rPr lang="en-US" altLang="zh-TW" b="1" dirty="0">
                <a:highlight>
                  <a:srgbClr val="FFFF00"/>
                </a:highlight>
              </a:rPr>
              <a:t>2B</a:t>
            </a:r>
            <a:r>
              <a:rPr lang="zh-TW" altLang="en-US" b="1" dirty="0">
                <a:highlight>
                  <a:srgbClr val="FFFF00"/>
                </a:highlight>
              </a:rPr>
              <a:t>鉛筆</a:t>
            </a:r>
            <a:r>
              <a:rPr lang="zh-TW" altLang="en-US" dirty="0"/>
              <a:t>、手寫用</a:t>
            </a:r>
            <a:r>
              <a:rPr lang="zh-TW" altLang="en-US" b="1" dirty="0">
                <a:highlight>
                  <a:srgbClr val="FFFF00"/>
                </a:highlight>
              </a:rPr>
              <a:t>黑色墨水筆</a:t>
            </a:r>
            <a:r>
              <a:rPr lang="en-US" altLang="zh-TW" dirty="0"/>
              <a:t>!</a:t>
            </a:r>
          </a:p>
          <a:p>
            <a:pPr marL="0" indent="0">
              <a:buNone/>
            </a:pPr>
            <a:endParaRPr lang="zh-TW" altLang="en-US" sz="3200" dirty="0"/>
          </a:p>
          <a:p>
            <a:pPr eaLnBrk="1" hangingPunct="1">
              <a:lnSpc>
                <a:spcPct val="80000"/>
              </a:lnSpc>
            </a:pPr>
            <a:endParaRPr lang="en-US" altLang="zh-TW" sz="4400" b="1" dirty="0">
              <a:ea typeface="標楷體" pitchFamily="65" charset="-12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AB35233-BF05-4D66-B769-D41BBDC581D3}"/>
              </a:ext>
            </a:extLst>
          </p:cNvPr>
          <p:cNvSpPr txBox="1">
            <a:spLocks noChangeArrowheads="1"/>
          </p:cNvSpPr>
          <p:nvPr/>
        </p:nvSpPr>
        <p:spPr>
          <a:xfrm>
            <a:off x="874699" y="6092884"/>
            <a:ext cx="10442602" cy="665668"/>
          </a:xfrm>
          <a:prstGeom prst="rect">
            <a:avLst/>
          </a:prstGeom>
          <a:ln w="76200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b="1" dirty="0"/>
              <a:t>誠實應答，作弊者該科零分計算，並依校規嚴懲</a:t>
            </a:r>
            <a:r>
              <a:rPr lang="en-US" altLang="zh-TW" sz="3600" b="1" dirty="0"/>
              <a:t>!!!</a:t>
            </a:r>
            <a:endParaRPr lang="zh-TW" altLang="en-US" sz="3600" b="1" dirty="0"/>
          </a:p>
          <a:p>
            <a:pPr>
              <a:lnSpc>
                <a:spcPct val="80000"/>
              </a:lnSpc>
            </a:pPr>
            <a:endParaRPr lang="en-US" altLang="zh-TW" sz="5400" b="1" dirty="0">
              <a:ea typeface="標楷體" pitchFamily="65" charset="-120"/>
            </a:endParaRPr>
          </a:p>
        </p:txBody>
      </p:sp>
      <p:graphicFrame>
        <p:nvGraphicFramePr>
          <p:cNvPr id="2" name="表格 3">
            <a:extLst>
              <a:ext uri="{FF2B5EF4-FFF2-40B4-BE49-F238E27FC236}">
                <a16:creationId xmlns:a16="http://schemas.microsoft.com/office/drawing/2014/main" id="{288E4B18-CF7A-4F68-A066-C6B2428EB2C5}"/>
              </a:ext>
            </a:extLst>
          </p:cNvPr>
          <p:cNvGraphicFramePr>
            <a:graphicFrameLocks noGrp="1"/>
          </p:cNvGraphicFramePr>
          <p:nvPr/>
        </p:nvGraphicFramePr>
        <p:xfrm>
          <a:off x="8174074" y="3297903"/>
          <a:ext cx="3572576" cy="2646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368">
                  <a:extLst>
                    <a:ext uri="{9D8B030D-6E8A-4147-A177-3AD203B41FA5}">
                      <a16:colId xmlns:a16="http://schemas.microsoft.com/office/drawing/2014/main" val="724533206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1502029297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024070369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743366861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4253283625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109453652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978062100"/>
                    </a:ext>
                  </a:extLst>
                </a:gridCol>
              </a:tblGrid>
              <a:tr h="374614"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94304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70448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086135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405548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5427331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58777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01581"/>
                  </a:ext>
                </a:extLst>
              </a:tr>
            </a:tbl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9542C610-A7DB-46BF-91C5-8ECA73C5C0E0}"/>
              </a:ext>
            </a:extLst>
          </p:cNvPr>
          <p:cNvSpPr txBox="1">
            <a:spLocks noChangeArrowheads="1"/>
          </p:cNvSpPr>
          <p:nvPr/>
        </p:nvSpPr>
        <p:spPr>
          <a:xfrm>
            <a:off x="5933224" y="3698389"/>
            <a:ext cx="2032449" cy="1845811"/>
          </a:xfrm>
          <a:prstGeom prst="rect">
            <a:avLst/>
          </a:prstGeom>
          <a:ln w="762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座位表→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應到：</a:t>
            </a:r>
            <a:r>
              <a:rPr lang="en-US" altLang="zh-TW" b="1" dirty="0"/>
              <a:t>45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未到：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實到：</a:t>
            </a:r>
            <a:endParaRPr lang="en-US" altLang="zh-TW" b="1" dirty="0"/>
          </a:p>
          <a:p>
            <a:pPr marL="0" indent="0">
              <a:lnSpc>
                <a:spcPct val="80000"/>
              </a:lnSpc>
              <a:buNone/>
            </a:pPr>
            <a:endParaRPr lang="en-US" altLang="zh-TW" sz="5400" b="1" dirty="0"/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0E42EBE9-D7BE-4F2F-941A-E23146C873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828254"/>
              </p:ext>
            </p:extLst>
          </p:nvPr>
        </p:nvGraphicFramePr>
        <p:xfrm>
          <a:off x="404979" y="1012493"/>
          <a:ext cx="5185344" cy="4756614"/>
        </p:xfrm>
        <a:graphic>
          <a:graphicData uri="http://schemas.openxmlformats.org/drawingml/2006/table">
            <a:tbl>
              <a:tblPr/>
              <a:tblGrid>
                <a:gridCol w="1034258">
                  <a:extLst>
                    <a:ext uri="{9D8B030D-6E8A-4147-A177-3AD203B41FA5}">
                      <a16:colId xmlns:a16="http://schemas.microsoft.com/office/drawing/2014/main" val="3170741051"/>
                    </a:ext>
                  </a:extLst>
                </a:gridCol>
                <a:gridCol w="2111828">
                  <a:extLst>
                    <a:ext uri="{9D8B030D-6E8A-4147-A177-3AD203B41FA5}">
                      <a16:colId xmlns:a16="http://schemas.microsoft.com/office/drawing/2014/main" val="16307375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74176047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3938102619"/>
                    </a:ext>
                  </a:extLst>
                </a:gridCol>
              </a:tblGrid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節次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考試時間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考科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就位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486177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0820~0920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歷史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0815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225813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0940~1040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健教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0935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180734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1100~1200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地理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1055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151760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1330~1430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英語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1325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529228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第</a:t>
                      </a:r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</a:t>
                      </a: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1440~1520</a:t>
                      </a:r>
                      <a:endParaRPr lang="zh-TW" altLang="en-US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861585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1530~1630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國文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1525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031256"/>
                  </a:ext>
                </a:extLst>
              </a:tr>
              <a:tr h="88279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第</a:t>
                      </a:r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</a:t>
                      </a: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1630~1730</a:t>
                      </a:r>
                      <a:endParaRPr lang="zh-TW" altLang="en-US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打掃</a:t>
                      </a:r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&amp;</a:t>
                      </a: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導師</a:t>
                      </a:r>
                      <a:endParaRPr lang="en-US" altLang="zh-TW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algn="ctr" fontAlgn="ctr"/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時間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783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434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D8AAB30-D845-48B4-8EC2-34D71DB74014}"/>
              </a:ext>
            </a:extLst>
          </p:cNvPr>
          <p:cNvSpPr/>
          <p:nvPr/>
        </p:nvSpPr>
        <p:spPr>
          <a:xfrm>
            <a:off x="132862" y="99448"/>
            <a:ext cx="11973169" cy="665910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82164" y="4436"/>
            <a:ext cx="9027673" cy="11464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TW" sz="5400" b="1" dirty="0">
                <a:solidFill>
                  <a:schemeClr val="tx1"/>
                </a:solidFill>
              </a:rPr>
              <a:t>1/18(</a:t>
            </a:r>
            <a:r>
              <a:rPr lang="zh-TW" altLang="en-US" sz="5400" b="1" dirty="0">
                <a:solidFill>
                  <a:schemeClr val="tx1"/>
                </a:solidFill>
              </a:rPr>
              <a:t>四</a:t>
            </a:r>
            <a:r>
              <a:rPr lang="en-US" altLang="zh-TW" sz="5400" b="1" dirty="0">
                <a:solidFill>
                  <a:schemeClr val="tx1"/>
                </a:solidFill>
              </a:rPr>
              <a:t>)</a:t>
            </a:r>
            <a:r>
              <a:rPr lang="zh-TW" altLang="en-US" sz="5400" b="1" dirty="0">
                <a:solidFill>
                  <a:schemeClr val="tx1"/>
                </a:solidFill>
              </a:rPr>
              <a:t> 第三次段考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24823" y="1012493"/>
            <a:ext cx="6021827" cy="2307771"/>
          </a:xfrm>
        </p:spPr>
        <p:txBody>
          <a:bodyPr>
            <a:normAutofit/>
          </a:bodyPr>
          <a:lstStyle/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抽屜、桌面淨空，留下應考用具，書包置於班級置物櫃上方，排整齊。</a:t>
            </a:r>
            <a:endParaRPr lang="en-US" altLang="zh-TW" dirty="0"/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b="1" dirty="0">
                <a:highlight>
                  <a:srgbClr val="FFFF00"/>
                </a:highlight>
              </a:rPr>
              <a:t>班級代碼</a:t>
            </a:r>
            <a:r>
              <a:rPr lang="en-US" altLang="zh-TW" b="1" dirty="0">
                <a:highlight>
                  <a:srgbClr val="FFFF00"/>
                </a:highlight>
              </a:rPr>
              <a:t>(704)</a:t>
            </a:r>
            <a:r>
              <a:rPr lang="zh-TW" altLang="en-US" dirty="0"/>
              <a:t>、座號、姓名、科目代碼寫清楚</a:t>
            </a:r>
            <a:r>
              <a:rPr lang="en-US" altLang="zh-TW" b="1" dirty="0">
                <a:solidFill>
                  <a:srgbClr val="FF0000"/>
                </a:solidFill>
              </a:rPr>
              <a:t>(</a:t>
            </a:r>
            <a:r>
              <a:rPr lang="zh-TW" altLang="en-US" b="1" dirty="0">
                <a:solidFill>
                  <a:srgbClr val="FF0000"/>
                </a:solidFill>
              </a:rPr>
              <a:t>畫卡錯誤扣</a:t>
            </a:r>
            <a:r>
              <a:rPr lang="en-US" altLang="zh-TW" b="1" dirty="0">
                <a:solidFill>
                  <a:srgbClr val="FF0000"/>
                </a:solidFill>
              </a:rPr>
              <a:t>3</a:t>
            </a:r>
            <a:r>
              <a:rPr lang="zh-TW" altLang="en-US" b="1" dirty="0">
                <a:solidFill>
                  <a:srgbClr val="FF0000"/>
                </a:solidFill>
              </a:rPr>
              <a:t>分</a:t>
            </a:r>
            <a:r>
              <a:rPr lang="en-US" altLang="zh-TW" b="1" dirty="0">
                <a:solidFill>
                  <a:srgbClr val="FF0000"/>
                </a:solidFill>
              </a:rPr>
              <a:t>!)</a:t>
            </a:r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畫卡用</a:t>
            </a:r>
            <a:r>
              <a:rPr lang="en-US" altLang="zh-TW" b="1" dirty="0">
                <a:highlight>
                  <a:srgbClr val="FFFF00"/>
                </a:highlight>
              </a:rPr>
              <a:t>2B</a:t>
            </a:r>
            <a:r>
              <a:rPr lang="zh-TW" altLang="en-US" b="1" dirty="0">
                <a:highlight>
                  <a:srgbClr val="FFFF00"/>
                </a:highlight>
              </a:rPr>
              <a:t>鉛筆</a:t>
            </a:r>
            <a:r>
              <a:rPr lang="zh-TW" altLang="en-US" dirty="0"/>
              <a:t>、手寫用</a:t>
            </a:r>
            <a:r>
              <a:rPr lang="zh-TW" altLang="en-US" b="1" dirty="0">
                <a:highlight>
                  <a:srgbClr val="FFFF00"/>
                </a:highlight>
              </a:rPr>
              <a:t>黑色墨水筆</a:t>
            </a:r>
            <a:r>
              <a:rPr lang="en-US" altLang="zh-TW" dirty="0"/>
              <a:t>!</a:t>
            </a:r>
          </a:p>
          <a:p>
            <a:pPr marL="0" indent="0">
              <a:buNone/>
            </a:pPr>
            <a:endParaRPr lang="zh-TW" altLang="en-US" sz="3200" dirty="0"/>
          </a:p>
          <a:p>
            <a:pPr eaLnBrk="1" hangingPunct="1">
              <a:lnSpc>
                <a:spcPct val="80000"/>
              </a:lnSpc>
            </a:pPr>
            <a:endParaRPr lang="en-US" altLang="zh-TW" sz="4400" b="1" dirty="0">
              <a:ea typeface="標楷體" pitchFamily="65" charset="-12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AB35233-BF05-4D66-B769-D41BBDC581D3}"/>
              </a:ext>
            </a:extLst>
          </p:cNvPr>
          <p:cNvSpPr txBox="1">
            <a:spLocks noChangeArrowheads="1"/>
          </p:cNvSpPr>
          <p:nvPr/>
        </p:nvSpPr>
        <p:spPr>
          <a:xfrm>
            <a:off x="874699" y="6092884"/>
            <a:ext cx="10442602" cy="665668"/>
          </a:xfrm>
          <a:prstGeom prst="rect">
            <a:avLst/>
          </a:prstGeom>
          <a:ln w="76200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b="1" dirty="0"/>
              <a:t>誠實應答，作弊者該科零分計算，並依校規嚴懲</a:t>
            </a:r>
            <a:r>
              <a:rPr lang="en-US" altLang="zh-TW" sz="3600" b="1" dirty="0"/>
              <a:t>!!!</a:t>
            </a:r>
            <a:endParaRPr lang="zh-TW" altLang="en-US" sz="3600" b="1" dirty="0"/>
          </a:p>
          <a:p>
            <a:pPr>
              <a:lnSpc>
                <a:spcPct val="80000"/>
              </a:lnSpc>
            </a:pPr>
            <a:endParaRPr lang="en-US" altLang="zh-TW" sz="5400" b="1" dirty="0">
              <a:ea typeface="標楷體" pitchFamily="65" charset="-120"/>
            </a:endParaRPr>
          </a:p>
        </p:txBody>
      </p:sp>
      <p:graphicFrame>
        <p:nvGraphicFramePr>
          <p:cNvPr id="2" name="表格 3">
            <a:extLst>
              <a:ext uri="{FF2B5EF4-FFF2-40B4-BE49-F238E27FC236}">
                <a16:creationId xmlns:a16="http://schemas.microsoft.com/office/drawing/2014/main" id="{288E4B18-CF7A-4F68-A066-C6B2428EB2C5}"/>
              </a:ext>
            </a:extLst>
          </p:cNvPr>
          <p:cNvGraphicFramePr>
            <a:graphicFrameLocks noGrp="1"/>
          </p:cNvGraphicFramePr>
          <p:nvPr/>
        </p:nvGraphicFramePr>
        <p:xfrm>
          <a:off x="8174074" y="3297903"/>
          <a:ext cx="3572576" cy="2646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368">
                  <a:extLst>
                    <a:ext uri="{9D8B030D-6E8A-4147-A177-3AD203B41FA5}">
                      <a16:colId xmlns:a16="http://schemas.microsoft.com/office/drawing/2014/main" val="724533206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1502029297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024070369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743366861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4253283625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109453652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978062100"/>
                    </a:ext>
                  </a:extLst>
                </a:gridCol>
              </a:tblGrid>
              <a:tr h="374614"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94304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70448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086135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405548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5427331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58777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01581"/>
                  </a:ext>
                </a:extLst>
              </a:tr>
            </a:tbl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9542C610-A7DB-46BF-91C5-8ECA73C5C0E0}"/>
              </a:ext>
            </a:extLst>
          </p:cNvPr>
          <p:cNvSpPr txBox="1">
            <a:spLocks noChangeArrowheads="1"/>
          </p:cNvSpPr>
          <p:nvPr/>
        </p:nvSpPr>
        <p:spPr>
          <a:xfrm>
            <a:off x="5933224" y="3698389"/>
            <a:ext cx="2032449" cy="1845811"/>
          </a:xfrm>
          <a:prstGeom prst="rect">
            <a:avLst/>
          </a:prstGeom>
          <a:ln w="762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座位表→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應到：</a:t>
            </a:r>
            <a:r>
              <a:rPr lang="en-US" altLang="zh-TW" b="1" dirty="0"/>
              <a:t>45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未到：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實到：</a:t>
            </a:r>
            <a:endParaRPr lang="en-US" altLang="zh-TW" b="1" dirty="0"/>
          </a:p>
          <a:p>
            <a:pPr marL="0" indent="0">
              <a:lnSpc>
                <a:spcPct val="80000"/>
              </a:lnSpc>
              <a:buNone/>
            </a:pPr>
            <a:endParaRPr lang="en-US" altLang="zh-TW" sz="5400" b="1" dirty="0"/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32239D6F-9083-40FB-987C-631F474CD3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403323"/>
              </p:ext>
            </p:extLst>
          </p:nvPr>
        </p:nvGraphicFramePr>
        <p:xfrm>
          <a:off x="404979" y="1012493"/>
          <a:ext cx="5185344" cy="2767015"/>
        </p:xfrm>
        <a:graphic>
          <a:graphicData uri="http://schemas.openxmlformats.org/drawingml/2006/table">
            <a:tbl>
              <a:tblPr/>
              <a:tblGrid>
                <a:gridCol w="1034258">
                  <a:extLst>
                    <a:ext uri="{9D8B030D-6E8A-4147-A177-3AD203B41FA5}">
                      <a16:colId xmlns:a16="http://schemas.microsoft.com/office/drawing/2014/main" val="3170741051"/>
                    </a:ext>
                  </a:extLst>
                </a:gridCol>
                <a:gridCol w="2111828">
                  <a:extLst>
                    <a:ext uri="{9D8B030D-6E8A-4147-A177-3AD203B41FA5}">
                      <a16:colId xmlns:a16="http://schemas.microsoft.com/office/drawing/2014/main" val="16307375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74176047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3938102619"/>
                    </a:ext>
                  </a:extLst>
                </a:gridCol>
              </a:tblGrid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節次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考試時間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考科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就位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486177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0820~0920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數學</a:t>
                      </a:r>
                      <a:endParaRPr lang="en-US" altLang="zh-TW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0815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225813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0930~1030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公民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0925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180734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1040~1140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英檢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1035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151760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第</a:t>
                      </a:r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</a:t>
                      </a: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1140~1200</a:t>
                      </a:r>
                      <a:endParaRPr lang="zh-TW" altLang="en-US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導師時間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529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604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D8AAB30-D845-48B4-8EC2-34D71DB74014}"/>
              </a:ext>
            </a:extLst>
          </p:cNvPr>
          <p:cNvSpPr/>
          <p:nvPr/>
        </p:nvSpPr>
        <p:spPr>
          <a:xfrm>
            <a:off x="132862" y="99448"/>
            <a:ext cx="11973169" cy="665910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82164" y="4436"/>
            <a:ext cx="9027673" cy="11464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TW" sz="5400" b="1" dirty="0">
                <a:solidFill>
                  <a:schemeClr val="tx1"/>
                </a:solidFill>
              </a:rPr>
              <a:t>1/19(</a:t>
            </a:r>
            <a:r>
              <a:rPr lang="zh-TW" altLang="en-US" sz="5400" b="1" dirty="0">
                <a:solidFill>
                  <a:schemeClr val="tx1"/>
                </a:solidFill>
              </a:rPr>
              <a:t>五</a:t>
            </a:r>
            <a:r>
              <a:rPr lang="en-US" altLang="zh-TW" sz="5400" b="1" dirty="0">
                <a:solidFill>
                  <a:schemeClr val="tx1"/>
                </a:solidFill>
              </a:rPr>
              <a:t>)</a:t>
            </a:r>
            <a:r>
              <a:rPr lang="zh-TW" altLang="en-US" sz="5400" b="1" dirty="0">
                <a:solidFill>
                  <a:schemeClr val="tx1"/>
                </a:solidFill>
              </a:rPr>
              <a:t> 第三次段考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24823" y="1012493"/>
            <a:ext cx="6021827" cy="2307771"/>
          </a:xfrm>
        </p:spPr>
        <p:txBody>
          <a:bodyPr>
            <a:normAutofit/>
          </a:bodyPr>
          <a:lstStyle/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抽屜、桌面淨空，留下應考用具，書包置於班級置物櫃上方，排整齊。</a:t>
            </a:r>
            <a:endParaRPr lang="en-US" altLang="zh-TW" dirty="0"/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b="1" dirty="0">
                <a:highlight>
                  <a:srgbClr val="FFFF00"/>
                </a:highlight>
              </a:rPr>
              <a:t>班級代碼</a:t>
            </a:r>
            <a:r>
              <a:rPr lang="en-US" altLang="zh-TW" b="1" dirty="0">
                <a:highlight>
                  <a:srgbClr val="FFFF00"/>
                </a:highlight>
              </a:rPr>
              <a:t>(704)</a:t>
            </a:r>
            <a:r>
              <a:rPr lang="zh-TW" altLang="en-US" dirty="0"/>
              <a:t>、座號、姓名、科目代碼寫清楚</a:t>
            </a:r>
            <a:r>
              <a:rPr lang="en-US" altLang="zh-TW" b="1" dirty="0">
                <a:solidFill>
                  <a:srgbClr val="FF0000"/>
                </a:solidFill>
              </a:rPr>
              <a:t>(</a:t>
            </a:r>
            <a:r>
              <a:rPr lang="zh-TW" altLang="en-US" b="1" dirty="0">
                <a:solidFill>
                  <a:srgbClr val="FF0000"/>
                </a:solidFill>
              </a:rPr>
              <a:t>畫卡錯誤扣</a:t>
            </a:r>
            <a:r>
              <a:rPr lang="en-US" altLang="zh-TW" b="1" dirty="0">
                <a:solidFill>
                  <a:srgbClr val="FF0000"/>
                </a:solidFill>
              </a:rPr>
              <a:t>3</a:t>
            </a:r>
            <a:r>
              <a:rPr lang="zh-TW" altLang="en-US" b="1" dirty="0">
                <a:solidFill>
                  <a:srgbClr val="FF0000"/>
                </a:solidFill>
              </a:rPr>
              <a:t>分</a:t>
            </a:r>
            <a:r>
              <a:rPr lang="en-US" altLang="zh-TW" b="1" dirty="0">
                <a:solidFill>
                  <a:srgbClr val="FF0000"/>
                </a:solidFill>
              </a:rPr>
              <a:t>!)</a:t>
            </a:r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畫卡用</a:t>
            </a:r>
            <a:r>
              <a:rPr lang="en-US" altLang="zh-TW" b="1" dirty="0">
                <a:highlight>
                  <a:srgbClr val="FFFF00"/>
                </a:highlight>
              </a:rPr>
              <a:t>2B</a:t>
            </a:r>
            <a:r>
              <a:rPr lang="zh-TW" altLang="en-US" b="1" dirty="0">
                <a:highlight>
                  <a:srgbClr val="FFFF00"/>
                </a:highlight>
              </a:rPr>
              <a:t>鉛筆</a:t>
            </a:r>
            <a:r>
              <a:rPr lang="zh-TW" altLang="en-US" dirty="0"/>
              <a:t>、手寫用</a:t>
            </a:r>
            <a:r>
              <a:rPr lang="zh-TW" altLang="en-US" b="1" dirty="0">
                <a:highlight>
                  <a:srgbClr val="FFFF00"/>
                </a:highlight>
              </a:rPr>
              <a:t>黑色墨水筆</a:t>
            </a:r>
            <a:r>
              <a:rPr lang="en-US" altLang="zh-TW" dirty="0"/>
              <a:t>!</a:t>
            </a:r>
          </a:p>
          <a:p>
            <a:pPr marL="0" indent="0">
              <a:buNone/>
            </a:pPr>
            <a:endParaRPr lang="zh-TW" altLang="en-US" sz="3200" dirty="0"/>
          </a:p>
          <a:p>
            <a:pPr eaLnBrk="1" hangingPunct="1">
              <a:lnSpc>
                <a:spcPct val="80000"/>
              </a:lnSpc>
            </a:pPr>
            <a:endParaRPr lang="en-US" altLang="zh-TW" sz="4400" b="1" dirty="0">
              <a:ea typeface="標楷體" pitchFamily="65" charset="-12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AB35233-BF05-4D66-B769-D41BBDC581D3}"/>
              </a:ext>
            </a:extLst>
          </p:cNvPr>
          <p:cNvSpPr txBox="1">
            <a:spLocks noChangeArrowheads="1"/>
          </p:cNvSpPr>
          <p:nvPr/>
        </p:nvSpPr>
        <p:spPr>
          <a:xfrm>
            <a:off x="874699" y="6092884"/>
            <a:ext cx="10442602" cy="665668"/>
          </a:xfrm>
          <a:prstGeom prst="rect">
            <a:avLst/>
          </a:prstGeom>
          <a:ln w="76200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b="1" dirty="0"/>
              <a:t>誠實應答，作弊者該科零分計算，並依校規嚴懲</a:t>
            </a:r>
            <a:r>
              <a:rPr lang="en-US" altLang="zh-TW" sz="3600" b="1" dirty="0"/>
              <a:t>!!!</a:t>
            </a:r>
            <a:endParaRPr lang="zh-TW" altLang="en-US" sz="3600" b="1" dirty="0"/>
          </a:p>
          <a:p>
            <a:pPr>
              <a:lnSpc>
                <a:spcPct val="80000"/>
              </a:lnSpc>
            </a:pPr>
            <a:endParaRPr lang="en-US" altLang="zh-TW" sz="5400" b="1" dirty="0">
              <a:ea typeface="標楷體" pitchFamily="65" charset="-120"/>
            </a:endParaRPr>
          </a:p>
        </p:txBody>
      </p:sp>
      <p:graphicFrame>
        <p:nvGraphicFramePr>
          <p:cNvPr id="2" name="表格 3">
            <a:extLst>
              <a:ext uri="{FF2B5EF4-FFF2-40B4-BE49-F238E27FC236}">
                <a16:creationId xmlns:a16="http://schemas.microsoft.com/office/drawing/2014/main" id="{288E4B18-CF7A-4F68-A066-C6B2428EB2C5}"/>
              </a:ext>
            </a:extLst>
          </p:cNvPr>
          <p:cNvGraphicFramePr>
            <a:graphicFrameLocks noGrp="1"/>
          </p:cNvGraphicFramePr>
          <p:nvPr/>
        </p:nvGraphicFramePr>
        <p:xfrm>
          <a:off x="8174074" y="3297903"/>
          <a:ext cx="3572576" cy="2646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368">
                  <a:extLst>
                    <a:ext uri="{9D8B030D-6E8A-4147-A177-3AD203B41FA5}">
                      <a16:colId xmlns:a16="http://schemas.microsoft.com/office/drawing/2014/main" val="724533206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1502029297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024070369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743366861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4253283625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109453652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978062100"/>
                    </a:ext>
                  </a:extLst>
                </a:gridCol>
              </a:tblGrid>
              <a:tr h="374614"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94304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70448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086135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405548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5427331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58777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01581"/>
                  </a:ext>
                </a:extLst>
              </a:tr>
            </a:tbl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9542C610-A7DB-46BF-91C5-8ECA73C5C0E0}"/>
              </a:ext>
            </a:extLst>
          </p:cNvPr>
          <p:cNvSpPr txBox="1">
            <a:spLocks noChangeArrowheads="1"/>
          </p:cNvSpPr>
          <p:nvPr/>
        </p:nvSpPr>
        <p:spPr>
          <a:xfrm>
            <a:off x="5933224" y="3698389"/>
            <a:ext cx="2032449" cy="1845811"/>
          </a:xfrm>
          <a:prstGeom prst="rect">
            <a:avLst/>
          </a:prstGeom>
          <a:ln w="762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座位表→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應到：</a:t>
            </a:r>
            <a:r>
              <a:rPr lang="en-US" altLang="zh-TW" b="1" dirty="0"/>
              <a:t>45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未到：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實到：</a:t>
            </a:r>
            <a:endParaRPr lang="en-US" altLang="zh-TW" b="1" dirty="0"/>
          </a:p>
          <a:p>
            <a:pPr marL="0" indent="0">
              <a:lnSpc>
                <a:spcPct val="80000"/>
              </a:lnSpc>
              <a:buNone/>
            </a:pPr>
            <a:endParaRPr lang="en-US" altLang="zh-TW" sz="5400" b="1" dirty="0"/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958CD168-711D-435F-B16D-A01C1BA742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688075"/>
              </p:ext>
            </p:extLst>
          </p:nvPr>
        </p:nvGraphicFramePr>
        <p:xfrm>
          <a:off x="404979" y="1012493"/>
          <a:ext cx="5185344" cy="1990337"/>
        </p:xfrm>
        <a:graphic>
          <a:graphicData uri="http://schemas.openxmlformats.org/drawingml/2006/table">
            <a:tbl>
              <a:tblPr/>
              <a:tblGrid>
                <a:gridCol w="1034258">
                  <a:extLst>
                    <a:ext uri="{9D8B030D-6E8A-4147-A177-3AD203B41FA5}">
                      <a16:colId xmlns:a16="http://schemas.microsoft.com/office/drawing/2014/main" val="3170741051"/>
                    </a:ext>
                  </a:extLst>
                </a:gridCol>
                <a:gridCol w="2111828">
                  <a:extLst>
                    <a:ext uri="{9D8B030D-6E8A-4147-A177-3AD203B41FA5}">
                      <a16:colId xmlns:a16="http://schemas.microsoft.com/office/drawing/2014/main" val="16307375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74176047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3938102619"/>
                    </a:ext>
                  </a:extLst>
                </a:gridCol>
              </a:tblGrid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節次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考試時間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考科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就位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486177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0820~0920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生物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0815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225813"/>
                  </a:ext>
                </a:extLst>
              </a:tr>
              <a:tr h="88353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0940~1200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導師時間：</a:t>
                      </a:r>
                      <a:b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</a:b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發書</a:t>
                      </a:r>
                      <a:r>
                        <a:rPr lang="en-US" altLang="zh-TW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&amp;</a:t>
                      </a:r>
                      <a:r>
                        <a:rPr lang="zh-TW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打掃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180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1094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3997</TotalTime>
  <Words>519</Words>
  <Application>Microsoft Office PowerPoint</Application>
  <PresentationFormat>寬螢幕</PresentationFormat>
  <Paragraphs>223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微軟正黑體</vt:lpstr>
      <vt:lpstr>標楷體</vt:lpstr>
      <vt:lpstr>Arial</vt:lpstr>
      <vt:lpstr>Calibri</vt:lpstr>
      <vt:lpstr>Wingdings</vt:lpstr>
      <vt:lpstr>Office 佈景主題</vt:lpstr>
      <vt:lpstr>1/17(三) 第三次段考</vt:lpstr>
      <vt:lpstr>1/18(四) 第三次段考</vt:lpstr>
      <vt:lpstr>1/19(五) 第三次段考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07/30 新生訓練  國353導師 陳政潔</dc:title>
  <dc:creator>이우유</dc:creator>
  <cp:lastModifiedBy>惟堯 莊</cp:lastModifiedBy>
  <cp:revision>178</cp:revision>
  <dcterms:created xsi:type="dcterms:W3CDTF">2021-07-29T06:51:54Z</dcterms:created>
  <dcterms:modified xsi:type="dcterms:W3CDTF">2024-01-08T07:51:01Z</dcterms:modified>
</cp:coreProperties>
</file>