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79" r:id="rId5"/>
    <p:sldId id="280" r:id="rId6"/>
    <p:sldId id="263" r:id="rId7"/>
    <p:sldId id="282" r:id="rId8"/>
    <p:sldId id="259" r:id="rId9"/>
    <p:sldId id="264" r:id="rId10"/>
    <p:sldId id="273" r:id="rId11"/>
    <p:sldId id="266" r:id="rId12"/>
    <p:sldId id="267" r:id="rId13"/>
    <p:sldId id="268" r:id="rId14"/>
    <p:sldId id="283" r:id="rId15"/>
    <p:sldId id="284" r:id="rId16"/>
    <p:sldId id="285" r:id="rId17"/>
    <p:sldId id="286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E09655-B876-494F-95BD-2DFBAC69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D0981D-9A35-4E58-B40E-DB99089B6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64C432-F0F4-46B8-8741-7D89C703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E1B3B4-1380-4D3A-B17B-BDCDA7A7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8F58BD-97D0-4EA7-B3D9-B057FB0B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7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65F9E-2DF8-4ACE-8BE1-0E85D178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3CE3E0-A963-45EF-A579-457B45F80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A7ECAB-823C-45DB-96AB-B0285162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6B14D7-6ACB-49FF-AE6A-141615AB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D120CD-8AD0-47DB-B5B9-8C0E2780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43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26F6DB1-9D86-4898-8CE8-9FE7F0B90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29AD11C-A42E-4F6C-B4FE-BF3A9D3C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74CEF9-81F5-46E7-8580-EC940C21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CFF28F-D151-448E-875C-F0855CEB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C46821-686B-4F42-A5BE-77A15AE8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76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D4D30-CA68-4698-BDA5-C54FEFEB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F4919-4F89-4E8F-99D6-12625FBA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99782A-C2CE-48D2-922A-211E1A91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D0A723-CCEF-4984-A731-AADDF397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5CE071-6A22-4F24-BD9F-8AD20C44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00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9C27E-2F49-4AF1-8B15-18B45740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2CBD26-3AFC-484F-9596-4156D2EC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5837B3-76C8-420C-A418-19A774F9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F22A10-B05A-4945-BBB2-7F975495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6F1DE7-6A77-4F62-911A-68A780C0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7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DDDCF5-C077-4327-9599-1A74F977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4B0CF4-12CD-4CC5-B6D2-AC72E22E1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D6248F-F5F1-400A-AF02-0DC1AE240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F06DE7-C011-43A8-85CE-9C514801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40F44F-4F3B-45E3-89CB-32D1FE43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F96632-0124-454F-97C3-0347F258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76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2A350-5C08-4C13-A0EF-D7C5EADD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0B5EDF-5203-4FC4-BB1B-07AF3160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6E30FC3-FA66-4BB3-90EB-D235788D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97EE8C3-3F50-479D-8EE4-FBD5771A7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AF0962-83C5-488A-979B-9A19090D2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2BBC5FE-4F29-4F2A-8603-70473AA4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E554FEE-ED43-4521-B353-EF86DC05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44D2110-58B1-48D4-9424-47A95F87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6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2737A-F06C-46F3-8817-B4EAFED6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0CC84B-35BE-464F-A3B2-3A4A25F3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6F48F72-C4AD-45DE-8B65-49CE3862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45B70D-DDED-4076-A1C2-1D88144A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3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48BDB55-5928-4E44-AADA-6A0B1436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12FE5B6-AFE4-4DCC-8818-684C43C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11A83E-0195-42C2-AEA9-AE201B02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5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34138A-1CC3-4481-9BCE-4D140636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1B8C4A-9FA0-43C3-AC32-3B880E2A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063306-313E-4886-A334-F7B187E65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C72477-EB34-42E3-B805-07EF647A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DE94E7-C6AF-4672-9649-5326F0F4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660502-D993-43F8-956C-1FBD06E9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3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274D1D-E058-4B85-8F1A-1CEDFE60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5E0FCB8-0384-45AF-8A88-F2A380A97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865B50-6D2B-40FF-9A43-467AB1FF2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C80141-9BE9-4F01-8CDD-627AE46B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8440CD-B045-48F9-BAF9-984A4C29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52204E-6583-4E20-9316-599855B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7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AECC6B-284C-4DFC-B57B-001E2CA8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E6A13A-0445-43B5-A6A7-59EDAF8BF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DB49D5-D84B-454D-BFBC-CD334188E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DF8A-F6C7-4FE0-B969-E67307A6D1E4}" type="datetimeFigureOut">
              <a:rPr lang="zh-TW" altLang="en-US" smtClean="0"/>
              <a:t>2019/8/28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9CE7E4-C7B1-4B83-848D-B1AABCBE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F457DC-C359-4C33-8B9E-72C07161D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0BE1-7C5E-4954-ACE7-470030FDB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5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tw.myet.com/MyETWeb/Download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hyperlink" Target="http://tw.myet.com/MyETWeb/Download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9600" b="1" dirty="0" err="1">
                <a:latin typeface="Microsoft YaHei" pitchFamily="34" charset="-122"/>
                <a:ea typeface="Microsoft YaHei" pitchFamily="34" charset="-122"/>
              </a:rPr>
              <a:t>MyET</a:t>
            </a:r>
            <a:br>
              <a:rPr kumimoji="1" lang="en-US" altLang="zh-TW" sz="9600" b="1" dirty="0">
                <a:latin typeface="Microsoft YaHei" pitchFamily="34" charset="-122"/>
                <a:ea typeface="Microsoft YaHei" pitchFamily="34" charset="-122"/>
              </a:rPr>
            </a:br>
            <a:r>
              <a:rPr kumimoji="1"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操作注意事項</a:t>
            </a:r>
          </a:p>
        </p:txBody>
      </p:sp>
    </p:spTree>
    <p:extLst>
      <p:ext uri="{BB962C8B-B14F-4D97-AF65-F5344CB8AC3E}">
        <p14:creationId xmlns:p14="http://schemas.microsoft.com/office/powerpoint/2010/main" val="45599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使用過程順利錄音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獲得高分秘訣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9C567-A524-49B5-923E-8AC008928B9D}"/>
              </a:ext>
            </a:extLst>
          </p:cNvPr>
          <p:cNvSpPr txBox="1"/>
          <p:nvPr/>
        </p:nvSpPr>
        <p:spPr>
          <a:xfrm>
            <a:off x="136451" y="1482941"/>
            <a:ext cx="11888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latin typeface="Microsoft YaHei" pitchFamily="34" charset="-122"/>
                <a:ea typeface="Microsoft YaHei" pitchFamily="34" charset="-122"/>
                <a:cs typeface="+mj-cs"/>
              </a:rPr>
              <a:t>電腦插孔跟耳機麥克風注意事項</a:t>
            </a:r>
            <a:endParaRPr kumimoji="1" lang="en-US" altLang="zh-TW" sz="2400" b="1" dirty="0"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有些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電腦的前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後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耳機麥克風插孔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壞掉或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接觸不良，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會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導致接上裝置卻無法使用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有些耳機麥克風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可能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損壞了，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根本無法聽跟錄音</a:t>
            </a:r>
            <a:r>
              <a:rPr lang="zh-TW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，請更換耳機麥克風設備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有些電腦的耳機麥克風插孔是分開的，不得使用手機有線免持聽筒，否則會造成無法錄音或錄音品質不良情況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endParaRPr kumimoji="1"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latin typeface="Microsoft YaHei" pitchFamily="34" charset="-122"/>
                <a:ea typeface="Microsoft YaHei" pitchFamily="34" charset="-122"/>
              </a:rPr>
              <a:t>進入測驗後開口錄音注意事項</a:t>
            </a:r>
            <a:endParaRPr kumimoji="1"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測驗過程收音音量適中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，如圖一音量顏色條達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2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格半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-5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格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(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黃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-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橘色，下圖兩個紅箭頭中間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)</a:t>
            </a:r>
            <a:r>
              <a:rPr kumimoji="1" lang="en-US" altLang="zh-TW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不要出現紅色</a:t>
            </a:r>
            <a:r>
              <a:rPr kumimoji="1" lang="en-US" altLang="zh-TW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)</a:t>
            </a:r>
          </a:p>
          <a:p>
            <a:pPr lvl="1"/>
            <a:endParaRPr kumimoji="1" lang="en-US" altLang="zh-TW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lvl="1"/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lvl="1"/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lvl="1"/>
            <a:endParaRPr kumimoji="1" lang="en-US" altLang="zh-TW" b="1" u="sng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endParaRPr kumimoji="1" lang="en-US" altLang="zh-TW" b="1" u="sng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不要用手包住麥克風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或</a:t>
            </a:r>
            <a:r>
              <a:rPr kumimoji="1" lang="zh-TW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手碰麥克風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，這樣反而容易讓</a:t>
            </a:r>
            <a:r>
              <a:rPr kumimoji="1"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MyET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認為收音音量過大出現環境噪音圖示</a:t>
            </a:r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長句請一口氣唸完，不要中途停頓過長，這樣</a:t>
            </a:r>
            <a:r>
              <a:rPr kumimoji="1"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MyET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會認為已唸完該句立即評分</a:t>
            </a:r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測驗時周圍環境注意事項</a:t>
            </a:r>
            <a:endParaRPr kumimoji="1"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周圍環境盡量保持安靜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，避免過大的環境噪音干擾錄音</a:t>
            </a:r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pic>
        <p:nvPicPr>
          <p:cNvPr id="5" name="圖片 4" descr="未命名-1.png">
            <a:extLst>
              <a:ext uri="{FF2B5EF4-FFF2-40B4-BE49-F238E27FC236}">
                <a16:creationId xmlns:a16="http://schemas.microsoft.com/office/drawing/2014/main" id="{3F1FF578-B80C-4670-BA63-F6E736E174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859" y="3656456"/>
            <a:ext cx="1363302" cy="1324191"/>
          </a:xfrm>
          <a:prstGeom prst="rect">
            <a:avLst/>
          </a:prstGeom>
        </p:spPr>
      </p:pic>
      <p:pic>
        <p:nvPicPr>
          <p:cNvPr id="7" name="圖片 6" descr="未命名-2.png">
            <a:extLst>
              <a:ext uri="{FF2B5EF4-FFF2-40B4-BE49-F238E27FC236}">
                <a16:creationId xmlns:a16="http://schemas.microsoft.com/office/drawing/2014/main" id="{2FE6D4DD-5537-4BD5-B999-FEA5B7FB36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0685" y="3656456"/>
            <a:ext cx="1363302" cy="1324191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97402C5-EC4C-49C5-A54C-515EF7F4868A}"/>
              </a:ext>
            </a:extLst>
          </p:cNvPr>
          <p:cNvGraphicFramePr>
            <a:graphicFrameLocks noGrp="1"/>
          </p:cNvGraphicFramePr>
          <p:nvPr/>
        </p:nvGraphicFramePr>
        <p:xfrm>
          <a:off x="2561413" y="4723991"/>
          <a:ext cx="571668" cy="15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668">
                  <a:extLst>
                    <a:ext uri="{9D8B030D-6E8A-4147-A177-3AD203B41FA5}">
                      <a16:colId xmlns:a16="http://schemas.microsoft.com/office/drawing/2014/main" val="1341627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圖一</a:t>
                      </a:r>
                      <a:r>
                        <a:rPr lang="en-US" sz="10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2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90954627"/>
                  </a:ext>
                </a:extLst>
              </a:tr>
            </a:tbl>
          </a:graphicData>
        </a:graphic>
      </p:graphicFrame>
      <p:sp>
        <p:nvSpPr>
          <p:cNvPr id="8" name="AutoShape 8">
            <a:extLst>
              <a:ext uri="{FF2B5EF4-FFF2-40B4-BE49-F238E27FC236}">
                <a16:creationId xmlns:a16="http://schemas.microsoft.com/office/drawing/2014/main" id="{4C58DEBC-BF88-4BA1-A8A3-97A29807C798}"/>
              </a:ext>
            </a:extLst>
          </p:cNvPr>
          <p:cNvSpPr>
            <a:spLocks/>
          </p:cNvSpPr>
          <p:nvPr/>
        </p:nvSpPr>
        <p:spPr bwMode="auto">
          <a:xfrm flipH="1">
            <a:off x="5926932" y="4611509"/>
            <a:ext cx="1831030" cy="264882"/>
          </a:xfrm>
          <a:prstGeom prst="accentCallout2">
            <a:avLst>
              <a:gd name="adj1" fmla="val 29630"/>
              <a:gd name="adj2" fmla="val 101617"/>
              <a:gd name="adj3" fmla="val 41498"/>
              <a:gd name="adj4" fmla="val 115456"/>
              <a:gd name="adj5" fmla="val -32805"/>
              <a:gd name="adj6" fmla="val 12905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音量過小收不到聲音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  <p:pic>
        <p:nvPicPr>
          <p:cNvPr id="9" name="圖片 8" descr="未命名-3.png">
            <a:extLst>
              <a:ext uri="{FF2B5EF4-FFF2-40B4-BE49-F238E27FC236}">
                <a16:creationId xmlns:a16="http://schemas.microsoft.com/office/drawing/2014/main" id="{C30DD65E-3C27-4FB4-8397-C207F39016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8760" y="3656455"/>
            <a:ext cx="1363302" cy="1324191"/>
          </a:xfrm>
          <a:prstGeom prst="rect">
            <a:avLst/>
          </a:prstGeom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5120318A-F0D8-485F-97DA-6A785E87DE9D}"/>
              </a:ext>
            </a:extLst>
          </p:cNvPr>
          <p:cNvSpPr>
            <a:spLocks/>
          </p:cNvSpPr>
          <p:nvPr/>
        </p:nvSpPr>
        <p:spPr bwMode="auto">
          <a:xfrm flipH="1">
            <a:off x="9502860" y="3765136"/>
            <a:ext cx="1831030" cy="264882"/>
          </a:xfrm>
          <a:prstGeom prst="accentCallout2">
            <a:avLst>
              <a:gd name="adj1" fmla="val 29630"/>
              <a:gd name="adj2" fmla="val 101617"/>
              <a:gd name="adj3" fmla="val 41498"/>
              <a:gd name="adj4" fmla="val 115456"/>
              <a:gd name="adj5" fmla="val 98012"/>
              <a:gd name="adj6" fmla="val 124850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音量過大或環境吵雜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27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7749"/>
            <a:ext cx="9144000" cy="88250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4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MyET</a:t>
            </a: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錄音品質不良解決方式</a:t>
            </a:r>
            <a:endParaRPr kumimoji="1"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3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測驗過程不順利錄音解決方式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9C567-A524-49B5-923E-8AC008928B9D}"/>
              </a:ext>
            </a:extLst>
          </p:cNvPr>
          <p:cNvSpPr txBox="1"/>
          <p:nvPr/>
        </p:nvSpPr>
        <p:spPr>
          <a:xfrm>
            <a:off x="136451" y="1482941"/>
            <a:ext cx="11888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latin typeface="Microsoft YaHei" pitchFamily="34" charset="-122"/>
                <a:ea typeface="Microsoft YaHei" pitchFamily="34" charset="-122"/>
                <a:cs typeface="+mj-cs"/>
              </a:rPr>
              <a:t>電腦插孔或耳機麥克風損壞</a:t>
            </a:r>
            <a:endParaRPr kumimoji="1" lang="en-US" altLang="zh-TW" sz="2400" b="1" dirty="0"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直接更換另一台電腦或另一個耳機麥克風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b="1" dirty="0">
                <a:latin typeface="Microsoft YaHei" pitchFamily="34" charset="-122"/>
                <a:ea typeface="Microsoft YaHei" pitchFamily="34" charset="-122"/>
                <a:cs typeface="+mj-cs"/>
              </a:rPr>
              <a:t>耳機麥克風插孔偵測不到設備</a:t>
            </a:r>
            <a:r>
              <a:rPr kumimoji="1" lang="en-US" altLang="zh-TW" sz="2400" b="1" dirty="0">
                <a:latin typeface="Microsoft YaHei" pitchFamily="34" charset="-122"/>
                <a:ea typeface="Microsoft YaHei" pitchFamily="34" charset="-122"/>
                <a:cs typeface="+mj-cs"/>
              </a:rPr>
              <a:t>/</a:t>
            </a:r>
            <a:r>
              <a:rPr kumimoji="1" lang="zh-TW" altLang="en-US" sz="2400" b="1" dirty="0">
                <a:latin typeface="Microsoft YaHei" pitchFamily="34" charset="-122"/>
                <a:ea typeface="Microsoft YaHei" pitchFamily="34" charset="-122"/>
                <a:cs typeface="+mj-cs"/>
              </a:rPr>
              <a:t>免持聽筒裝置</a:t>
            </a:r>
            <a:endParaRPr kumimoji="1" lang="en-US" altLang="zh-TW" sz="2400" b="1" dirty="0"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耳機麥克風插頭重新分開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接上耳機跟麥克風插孔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電腦前面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後面面板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，並確認是否出現偵測到裝置圖示</a:t>
            </a:r>
            <a:endParaRPr kumimoji="1"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免持聽筒裝置重新接上電腦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3.5mm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音源插孔，並確認是否正確選擇裝置圖示</a:t>
            </a:r>
            <a:endParaRPr kumimoji="1"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zh-TW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MyET</a:t>
            </a:r>
            <a:r>
              <a:rPr kumimoji="1"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收不到聲音</a:t>
            </a:r>
            <a:r>
              <a:rPr kumimoji="1"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環境噪音</a:t>
            </a:r>
            <a:r>
              <a:rPr kumimoji="1"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/</a:t>
            </a:r>
            <a:r>
              <a:rPr kumimoji="1" lang="en-US" altLang="zh-TW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MyET</a:t>
            </a:r>
            <a:r>
              <a:rPr kumimoji="1"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收音太靈敏</a:t>
            </a:r>
            <a:endParaRPr kumimoji="1"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耳機麥克風設備正常情況下收不到聲音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調整麥克風距離嘴巴位置 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/ 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提高自己唸的音量</a:t>
            </a:r>
            <a:endParaRPr kumimoji="1"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環境噪音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保持環境安靜 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/ 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收不到音或收音太靈敏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調整電腦收音音量</a:t>
            </a:r>
            <a:endParaRPr kumimoji="1"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n"/>
            </a:pP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控制台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音量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(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聲音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)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錄製頁籤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點麥克風裝置左鍵點兩下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等級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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調整麥克風收音刻度</a:t>
            </a:r>
            <a:r>
              <a:rPr kumimoji="1" lang="en-US" altLang="zh-TW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/</a:t>
            </a:r>
            <a:r>
              <a:rPr kumimoji="1" lang="zh-TW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sym typeface="Wingdings" panose="05000000000000000000" pitchFamily="2" charset="2"/>
              </a:rPr>
              <a:t>增量刻度</a:t>
            </a:r>
            <a:endParaRPr kumimoji="1"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39AE328-F73F-4622-BDC2-4296AAE8F48B}"/>
              </a:ext>
            </a:extLst>
          </p:cNvPr>
          <p:cNvSpPr txBox="1"/>
          <p:nvPr/>
        </p:nvSpPr>
        <p:spPr>
          <a:xfrm>
            <a:off x="4705903" y="4160597"/>
            <a:ext cx="744178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一般多數電腦只要調整麥克風收音音量大小即可正常錄音，並不需特別開啟麥克風增量。</a:t>
            </a:r>
          </a:p>
          <a:p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開啟麥克風增量，易出現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pop sound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或是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noisy background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圖示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endParaRPr lang="zh-TW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zh-TW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若說話音量太小或是說話很大聲卻收不到音，而出現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too soft</a:t>
            </a:r>
            <a:r>
              <a:rPr lang="zh-TW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的圖示，請先將麥克風的音量調大再進行錄音；若麥克風的音量調到最大還是出現</a:t>
            </a:r>
            <a:r>
              <a:rPr lang="en-US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too soft</a:t>
            </a:r>
            <a:r>
              <a:rPr lang="zh-TW" altLang="zh-TW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的圖示，此時才需開啟麥克風增量。</a:t>
            </a:r>
            <a:endParaRPr lang="zh-TW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正常</a:t>
            </a:r>
            <a:r>
              <a:rPr lang="zh-TW" altLang="en-US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收音若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開啟增量，易出現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pop sound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或是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noisy background</a:t>
            </a:r>
            <a:r>
              <a:rPr lang="zh-TW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圖示</a:t>
            </a:r>
            <a:r>
              <a:rPr lang="en-US" altLang="zh-TW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E8B1BA-3DB7-40C3-AB2F-2BF3EA922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2" y="4247009"/>
            <a:ext cx="2214872" cy="24673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E407DD9-D2DE-4F39-91EA-3F8FAA8AD93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45" y="4248329"/>
            <a:ext cx="2215458" cy="24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7749"/>
            <a:ext cx="9144000" cy="882502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四種完成老師指定</a:t>
            </a:r>
            <a:r>
              <a:rPr kumimoji="1" lang="en-US" altLang="zh-TW" sz="4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MyET</a:t>
            </a: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作業方式說明</a:t>
            </a:r>
            <a:endParaRPr kumimoji="1"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2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B1492E7-16A0-49B7-9BB4-78EA53EB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9" y="1250222"/>
            <a:ext cx="10245421" cy="554960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在首頁新指定作業的</a:t>
            </a:r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〝</a:t>
            </a:r>
            <a:r>
              <a:rPr kumimoji="1"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小紅點</a:t>
            </a:r>
            <a:r>
              <a:rPr kumimoji="1" lang="en-US" altLang="zh-TW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〞</a:t>
            </a:r>
            <a:r>
              <a:rPr kumimoji="1"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通知中完成作業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>
            <a:off x="4581626" y="2498784"/>
            <a:ext cx="3921918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54608"/>
              <a:gd name="adj6" fmla="val 12523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看到作業小紅點通知訊息，並點選進入作業連結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06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96B850F-916F-4429-8758-FA92503CF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9" y="1250647"/>
            <a:ext cx="10245421" cy="554960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在首頁點選進入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〝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作業與班級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〞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完成作業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9D80E4-D1D4-4C55-AD1E-A3E28B4F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680" y="5350152"/>
            <a:ext cx="7672030" cy="145009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 flipH="1">
            <a:off x="5890660" y="5269514"/>
            <a:ext cx="4273618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54608"/>
              <a:gd name="adj6" fmla="val 12523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進入作業與班級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  <a:sym typeface="Wingdings" panose="05000000000000000000" pitchFamily="2" charset="2"/>
              </a:rPr>
              <a:t>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  <a:sym typeface="Wingdings" panose="05000000000000000000" pitchFamily="2" charset="2"/>
              </a:rPr>
              <a:t>尚未完成的作業，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進入作業連結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32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F8CE7E4-469B-436B-9F46-B741AD98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0" y="1253158"/>
            <a:ext cx="10240000" cy="554666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〝</a:t>
            </a:r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作業與班級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〞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sym typeface="Wingdings" panose="05000000000000000000" pitchFamily="2" charset="2"/>
              </a:rPr>
              <a:t>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〝</a:t>
            </a:r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我加入的班級社群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〞</a:t>
            </a:r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完成作業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174594-7EF5-4068-8031-215B23209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18" y="2104335"/>
            <a:ext cx="7172850" cy="239444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 flipH="1">
            <a:off x="6583680" y="4738218"/>
            <a:ext cx="3965608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54608"/>
              <a:gd name="adj6" fmla="val 12523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在班級社群公告，並點選進入作業連結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48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1B16C22-35E7-45CD-9719-4ED1C7559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0" y="1253583"/>
            <a:ext cx="10240000" cy="554666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4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〝</a:t>
            </a:r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我的成績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〞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  <a:sym typeface="Wingdings" panose="05000000000000000000" pitchFamily="2" charset="2"/>
              </a:rPr>
              <a:t>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〝</a:t>
            </a:r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我的作業</a:t>
            </a:r>
            <a:r>
              <a:rPr kumimoji="1" lang="en-US" altLang="zh-TW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〞</a:t>
            </a:r>
            <a:r>
              <a:rPr kumimoji="1" lang="zh-TW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中完成作業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AD69C5F-3694-4017-A789-246096EA0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04" y="3191298"/>
            <a:ext cx="6769296" cy="3666702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>
            <a:off x="4196615" y="4855729"/>
            <a:ext cx="4215865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54608"/>
              <a:gd name="adj6" fmla="val 12523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在我的成績中進入我的作業，並點選進入作業連結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917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7749"/>
            <a:ext cx="9144000" cy="88250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SPT</a:t>
            </a: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測驗完成步驟</a:t>
            </a:r>
            <a:endParaRPr kumimoji="1"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76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34F3F32-3706-4108-B2EF-989C08C22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0" y="1254212"/>
            <a:ext cx="10240000" cy="554666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kumimoji="1"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MyET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首頁點選進入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SPT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測驗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 flipH="1">
            <a:off x="4008546" y="6155036"/>
            <a:ext cx="4095926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54608"/>
              <a:gd name="adj6" fmla="val 12523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〝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我的課程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〞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點選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SPT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測驗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icon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，進入測驗說明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07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7749"/>
            <a:ext cx="9144000" cy="88250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4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MyET</a:t>
            </a: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登入賬密步驟</a:t>
            </a:r>
            <a:endParaRPr kumimoji="1"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42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6D8E17D-E9DF-41E5-9344-13754D61A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5" y="1262787"/>
            <a:ext cx="10245421" cy="5549603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SPT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測驗說明頁面，點選開始測驗按鈕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 flipH="1">
            <a:off x="3213565" y="3897543"/>
            <a:ext cx="4610989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54608"/>
              <a:gd name="adj6" fmla="val 125236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看完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SPT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測驗介紹與說明之後，點選開始測驗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877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5EC300-E445-4DB8-BAFC-DCA019A2B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5" y="1262779"/>
            <a:ext cx="10242710" cy="554813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正式測驗前先測試麥克風是否正常收音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 flipH="1">
            <a:off x="7044460" y="5040444"/>
            <a:ext cx="4997301" cy="337839"/>
          </a:xfrm>
          <a:prstGeom prst="accentCallout2">
            <a:avLst>
              <a:gd name="adj1" fmla="val 29630"/>
              <a:gd name="adj2" fmla="val 101617"/>
              <a:gd name="adj3" fmla="val 37817"/>
              <a:gd name="adj4" fmla="val 113426"/>
              <a:gd name="adj5" fmla="val -79786"/>
              <a:gd name="adj6" fmla="val 123534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正式測驗前先試唸，確認麥克風正常收音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個人錄音音量適中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88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C9B0C8C-F7FC-4266-A6B0-BE146DFB5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5" y="1253158"/>
            <a:ext cx="10242710" cy="554813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開始測驗後，每個句子在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15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秒內完成複誦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283B945-7E78-4BB0-B958-9C477A084914}"/>
              </a:ext>
            </a:extLst>
          </p:cNvPr>
          <p:cNvSpPr>
            <a:spLocks/>
          </p:cNvSpPr>
          <p:nvPr/>
        </p:nvSpPr>
        <p:spPr bwMode="auto">
          <a:xfrm>
            <a:off x="4055493" y="3831150"/>
            <a:ext cx="3259707" cy="337839"/>
          </a:xfrm>
          <a:prstGeom prst="accentCallout2">
            <a:avLst>
              <a:gd name="adj1" fmla="val 49574"/>
              <a:gd name="adj2" fmla="val -2239"/>
              <a:gd name="adj3" fmla="val 49213"/>
              <a:gd name="adj4" fmla="val -10557"/>
              <a:gd name="adj5" fmla="val -19956"/>
              <a:gd name="adj6" fmla="val -22652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測驗過程中，只聽句子，完成該句複誦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1C132157-FE32-4A9E-A256-453368D5A450}"/>
              </a:ext>
            </a:extLst>
          </p:cNvPr>
          <p:cNvSpPr>
            <a:spLocks/>
          </p:cNvSpPr>
          <p:nvPr/>
        </p:nvSpPr>
        <p:spPr bwMode="auto">
          <a:xfrm>
            <a:off x="8317880" y="2515000"/>
            <a:ext cx="3259707" cy="767216"/>
          </a:xfrm>
          <a:prstGeom prst="accentCallout2">
            <a:avLst>
              <a:gd name="adj1" fmla="val 48319"/>
              <a:gd name="adj2" fmla="val -2830"/>
              <a:gd name="adj3" fmla="val 49213"/>
              <a:gd name="adj4" fmla="val -10557"/>
              <a:gd name="adj5" fmla="val -19956"/>
              <a:gd name="adj6" fmla="val -22652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若該句測驗超過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15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秒未複誦，或者成績未達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60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分，則會扣一點生命值，連續三個句子未達標準，測驗立即結束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479EB1CD-B031-417C-8AF0-62E6CBD50368}"/>
              </a:ext>
            </a:extLst>
          </p:cNvPr>
          <p:cNvSpPr>
            <a:spLocks/>
          </p:cNvSpPr>
          <p:nvPr/>
        </p:nvSpPr>
        <p:spPr bwMode="auto">
          <a:xfrm>
            <a:off x="6795556" y="5221046"/>
            <a:ext cx="3259707" cy="528188"/>
          </a:xfrm>
          <a:prstGeom prst="accentCallout2">
            <a:avLst>
              <a:gd name="adj1" fmla="val 51396"/>
              <a:gd name="adj2" fmla="val -3420"/>
              <a:gd name="adj3" fmla="val 49213"/>
              <a:gd name="adj4" fmla="val -10557"/>
              <a:gd name="adj5" fmla="val -19956"/>
              <a:gd name="adj6" fmla="val -22652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若該句測驗依照原始分數給予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1-4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個點數，所有獲得點數相加即為測驗總分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DA25A2E4-5791-46CA-87A9-EEEF87D6E71C}"/>
              </a:ext>
            </a:extLst>
          </p:cNvPr>
          <p:cNvSpPr>
            <a:spLocks/>
          </p:cNvSpPr>
          <p:nvPr/>
        </p:nvSpPr>
        <p:spPr bwMode="auto">
          <a:xfrm flipH="1">
            <a:off x="86627" y="2417033"/>
            <a:ext cx="2550694" cy="323375"/>
          </a:xfrm>
          <a:prstGeom prst="accentCallout2">
            <a:avLst>
              <a:gd name="adj1" fmla="val 42285"/>
              <a:gd name="adj2" fmla="val -4084"/>
              <a:gd name="adj3" fmla="val 35788"/>
              <a:gd name="adj4" fmla="val -12125"/>
              <a:gd name="adj5" fmla="val -19956"/>
              <a:gd name="adj6" fmla="val -22652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每句測驗需在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15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秒內完成複誦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38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下載安裝與登入</a:t>
            </a:r>
            <a:r>
              <a:rPr kumimoji="1"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MyET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軟體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2433FDA-02F7-4D0D-8A3E-5D7AECAA2AEA}"/>
              </a:ext>
            </a:extLst>
          </p:cNvPr>
          <p:cNvSpPr txBox="1"/>
          <p:nvPr/>
        </p:nvSpPr>
        <p:spPr>
          <a:xfrm>
            <a:off x="95693" y="1996736"/>
            <a:ext cx="3912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 1: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下載安裝</a:t>
            </a:r>
            <a:r>
              <a:rPr lang="en-US" altLang="zh-TW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500" dirty="0">
                <a:hlinkClick r:id="rId2"/>
              </a:rPr>
              <a:t>http://tw.myet.com/MyETWeb/Download.aspx</a:t>
            </a:r>
            <a:endParaRPr lang="zh-TW" altLang="en-US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E143840-D6AF-4693-99E1-832F85A65B72}"/>
              </a:ext>
            </a:extLst>
          </p:cNvPr>
          <p:cNvSpPr txBox="1"/>
          <p:nvPr/>
        </p:nvSpPr>
        <p:spPr>
          <a:xfrm>
            <a:off x="4002803" y="2150498"/>
            <a:ext cx="37455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 2: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開啟</a:t>
            </a:r>
            <a:r>
              <a:rPr lang="en-US" altLang="zh-TW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〝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台灣會員伺服器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〞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中，輸入學校提供個人賬號密碼，並在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〝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個人功能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〞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中，確認個人資料並填寫個人信箱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/>
            <a:r>
              <a:rPr lang="zh-TW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＊</a:t>
            </a:r>
            <a:r>
              <a:rPr lang="zh-TW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公用電腦登入前請不要勾選</a:t>
            </a:r>
            <a:r>
              <a:rPr lang="en-US" altLang="zh-TW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〝</a:t>
            </a:r>
            <a:r>
              <a:rPr lang="zh-TW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在這台裝置上記住我的賬號與密碼</a:t>
            </a:r>
            <a:r>
              <a:rPr lang="en-US" altLang="zh-TW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E764E8-D537-40BB-9309-D6D3D9C43F33}"/>
              </a:ext>
            </a:extLst>
          </p:cNvPr>
          <p:cNvSpPr txBox="1"/>
          <p:nvPr/>
        </p:nvSpPr>
        <p:spPr>
          <a:xfrm>
            <a:off x="7915585" y="3105834"/>
            <a:ext cx="391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 3: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在首頁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〝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我的課程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〞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，看到已開通使用權限的大說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空英課程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436B80-F1F3-45D8-9B94-85DE598C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2" y="2672433"/>
            <a:ext cx="3595237" cy="18023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FA68112-79F3-4235-BE7C-25CA01E90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03" y="3778351"/>
            <a:ext cx="3659079" cy="19820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8906BB8-A5C7-4BDF-A84E-CD405A783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28" y="3831315"/>
            <a:ext cx="3659079" cy="198200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9F690D-CB00-4C1D-9056-01A14C513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996" y="5813316"/>
            <a:ext cx="1393226" cy="69104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DD98BBC-AB13-4573-94A9-1ABA77098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14" y="5760352"/>
            <a:ext cx="1828571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行動裝置進入</a:t>
            </a:r>
            <a:r>
              <a:rPr kumimoji="1"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MyET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軟體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E143840-D6AF-4693-99E1-832F85A65B72}"/>
              </a:ext>
            </a:extLst>
          </p:cNvPr>
          <p:cNvSpPr txBox="1"/>
          <p:nvPr/>
        </p:nvSpPr>
        <p:spPr>
          <a:xfrm>
            <a:off x="4002803" y="2352628"/>
            <a:ext cx="37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 2: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開啟</a:t>
            </a:r>
            <a:r>
              <a:rPr lang="en-US" altLang="zh-TW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，確認進入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〝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台灣會員伺服器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〞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</a:t>
            </a:r>
            <a:endParaRPr lang="zh-TW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E764E8-D537-40BB-9309-D6D3D9C43F33}"/>
              </a:ext>
            </a:extLst>
          </p:cNvPr>
          <p:cNvSpPr txBox="1"/>
          <p:nvPr/>
        </p:nvSpPr>
        <p:spPr>
          <a:xfrm>
            <a:off x="8059961" y="2573054"/>
            <a:ext cx="3912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 3: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〝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登入學習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〞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，輸入學校提供個人賬號密碼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密碼字元數不得</a:t>
            </a:r>
            <a:r>
              <a:rPr lang="zh-TW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低於</a:t>
            </a:r>
            <a:r>
              <a:rPr lang="en-US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個字元或</a:t>
            </a:r>
            <a:r>
              <a:rPr lang="zh-TW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超過</a:t>
            </a:r>
            <a:r>
              <a:rPr lang="en-US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TW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個字元</a:t>
            </a:r>
            <a:endParaRPr lang="en-US" altLang="zh-TW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密碼</a:t>
            </a:r>
            <a:r>
              <a:rPr lang="zh-TW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不可有</a:t>
            </a:r>
            <a:r>
              <a:rPr lang="en-US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$</a:t>
            </a:r>
            <a:r>
              <a:rPr lang="zh-TW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r>
              <a:rPr lang="zh-TW" altLang="zh-TW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等其他特殊符號，空白等等</a:t>
            </a:r>
            <a:endParaRPr lang="en-US" altLang="zh-TW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93D86CD-FE06-4177-9317-A4C9EA26FD2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35" y="2323753"/>
            <a:ext cx="1445895" cy="25241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ED20626-4F6F-4390-ABB3-F9751CF286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467" y="2323753"/>
            <a:ext cx="1443990" cy="2514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D631A74-1043-48EE-B04E-ADAC9535E6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844" y="4977538"/>
            <a:ext cx="676275" cy="7194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4885140-97DF-4453-B699-1A7D5D223B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386" y="4944224"/>
            <a:ext cx="692150" cy="7188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47BE387-F063-44D1-8F6D-9DB32C7BD6B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3346" y="3173218"/>
            <a:ext cx="1614170" cy="2879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AF11A1-D695-45D3-AD90-8ADEA9EDEE26}"/>
              </a:ext>
            </a:extLst>
          </p:cNvPr>
          <p:cNvSpPr txBox="1"/>
          <p:nvPr/>
        </p:nvSpPr>
        <p:spPr>
          <a:xfrm>
            <a:off x="90021" y="1458704"/>
            <a:ext cx="39127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 1: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下載安裝</a:t>
            </a:r>
            <a:r>
              <a:rPr lang="en-US" altLang="zh-TW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APP</a:t>
            </a:r>
          </a:p>
          <a:p>
            <a:r>
              <a:rPr lang="en-US" altLang="zh-TW" sz="1500" dirty="0">
                <a:hlinkClick r:id="rId7"/>
              </a:rPr>
              <a:t>http://tw.myet.com/MyETWeb/Download.aspx</a:t>
            </a:r>
            <a:endParaRPr lang="en-US" altLang="zh-TW" sz="1500" dirty="0"/>
          </a:p>
          <a:p>
            <a:r>
              <a:rPr lang="zh-TW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請務必不定期確認是否已安裝最新版</a:t>
            </a:r>
            <a:r>
              <a:rPr lang="en-US" altLang="zh-TW" sz="1300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r>
              <a:rPr lang="en-US" altLang="zh-TW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APP</a:t>
            </a:r>
            <a:endParaRPr lang="zh-TW" altLang="en-US" sz="13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9" name="圖片 18" descr="一張含有 螢幕擷取畫面 的圖片&#10;&#10;產生非常高可信度的描述">
            <a:extLst>
              <a:ext uri="{FF2B5EF4-FFF2-40B4-BE49-F238E27FC236}">
                <a16:creationId xmlns:a16="http://schemas.microsoft.com/office/drawing/2014/main" id="{69FB4455-1E78-4387-BBEA-4309B5B8436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68" y="3863771"/>
            <a:ext cx="1616075" cy="2879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13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個人賬號密碼無法登入</a:t>
            </a:r>
            <a:r>
              <a:rPr kumimoji="1"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MyET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原因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E69CE0-F9BA-45CB-BAA1-099E90977276}"/>
              </a:ext>
            </a:extLst>
          </p:cNvPr>
          <p:cNvSpPr/>
          <p:nvPr/>
        </p:nvSpPr>
        <p:spPr>
          <a:xfrm>
            <a:off x="259882" y="1485531"/>
            <a:ext cx="11232682" cy="40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TW" sz="2400" b="1" u="sng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zh-TW" altLang="zh-TW" sz="2400" b="1" u="sng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登入密碼注意事項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en-US" altLang="zh-TW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密碼長度為</a:t>
            </a:r>
            <a:r>
              <a:rPr lang="en-US" altLang="zh-TW" b="1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4-16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個英文或數字字元組成。</a:t>
            </a:r>
            <a:endParaRPr lang="zh-TW" altLang="zh-TW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en-US" altLang="zh-TW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密碼</a:t>
            </a:r>
            <a:r>
              <a:rPr lang="zh-TW" altLang="zh-TW" b="1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不得有</a:t>
            </a:r>
            <a:r>
              <a:rPr lang="en-US" altLang="zh-TW" b="1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$</a:t>
            </a:r>
            <a:r>
              <a:rPr lang="zh-TW" altLang="zh-TW" b="1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lang="zh-TW" altLang="zh-TW" b="1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、！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等特殊符號。</a:t>
            </a:r>
            <a:endParaRPr lang="en-US" altLang="zh-TW" kern="1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請在</a:t>
            </a:r>
            <a:r>
              <a:rPr lang="en-US" altLang="zh-TW" kern="1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〝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個人資料</a:t>
            </a:r>
            <a:r>
              <a:rPr lang="en-US" altLang="zh-TW" kern="1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〞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中填寫註冊個人信箱，忘記密碼時，輸入註冊個人信箱，就會收到密碼通知信。</a:t>
            </a:r>
            <a:endParaRPr lang="zh-TW" altLang="zh-TW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查詢或修改密碼一律請至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校園入口網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中操作</a:t>
            </a:r>
            <a:endParaRPr lang="en-US" altLang="zh-TW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zh-TW" sz="2400" b="1" u="sng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TW" sz="2400" b="1" u="sng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zh-TW" altLang="zh-TW" sz="2400" b="1" u="sng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無法登入</a:t>
            </a:r>
            <a:r>
              <a:rPr lang="zh-TW" altLang="en-US" sz="2400" b="1" u="sng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TW" altLang="zh-TW" sz="2400" b="1" u="sng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可能的原因如下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選錯</a:t>
            </a:r>
            <a:r>
              <a:rPr lang="en-US" altLang="zh-TW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登入伺服器，不是正確選擇</a:t>
            </a:r>
            <a:r>
              <a:rPr lang="en-US" altLang="zh-TW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en-US" altLang="zh-TW" kern="1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〝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台灣會員伺服器</a:t>
            </a:r>
            <a:r>
              <a:rPr lang="en-US" altLang="zh-TW" kern="100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〞</a:t>
            </a:r>
            <a:endParaRPr lang="en-US" altLang="zh-TW" kern="1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學號等個人資料沒有匯入</a:t>
            </a:r>
            <a:r>
              <a:rPr lang="en-US" altLang="zh-TW" kern="1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MyET</a:t>
            </a:r>
            <a:r>
              <a:rPr lang="en-US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請跟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任教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老師反應</a:t>
            </a:r>
            <a:r>
              <a:rPr lang="en-US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TW" altLang="zh-TW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"/>
            </a:pP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輸入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錯誤的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登入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賬號</a:t>
            </a:r>
            <a:r>
              <a:rPr lang="zh-TW" altLang="zh-TW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zh-TW" altLang="en-US" kern="1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密碼</a:t>
            </a:r>
            <a:endParaRPr lang="zh-TW" altLang="zh-TW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8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7749"/>
            <a:ext cx="9144000" cy="88250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使用耳機麥克風錄音注意事項</a:t>
            </a:r>
            <a:endParaRPr kumimoji="1"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一般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PC/NB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耳機麥克風裝置接上方式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D425E5-6E15-49B8-A62E-4CBC8A8EA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1889"/>
            <a:ext cx="3262031" cy="435133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2B9C567-A524-49B5-923E-8AC008928B9D}"/>
              </a:ext>
            </a:extLst>
          </p:cNvPr>
          <p:cNvSpPr txBox="1"/>
          <p:nvPr/>
        </p:nvSpPr>
        <p:spPr>
          <a:xfrm>
            <a:off x="4468483" y="2035834"/>
            <a:ext cx="7429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此為傳統耳機麥克風兩個音源訊號插頭街上電腦示意圖</a:t>
            </a:r>
            <a:endParaRPr kumimoji="1" lang="en-US" altLang="zh-TW" sz="2000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endParaRPr kumimoji="1" lang="en-US" altLang="zh-TW" sz="2400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一般電腦麥克風插頭為紅色，耳機插頭為綠色</a:t>
            </a:r>
            <a:endParaRPr kumimoji="1" lang="en-US" altLang="zh-TW" sz="2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將麥克風插頭接上電腦前面</a:t>
            </a:r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/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後面音源訊號插孔</a:t>
            </a:r>
            <a:endParaRPr kumimoji="1" lang="en-US" altLang="zh-TW" sz="2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將耳機插頭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接上電腦前面</a:t>
            </a:r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後面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音源訊號插孔</a:t>
            </a:r>
            <a:endParaRPr kumimoji="1" lang="en-US" altLang="zh-TW" sz="2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endParaRPr lang="en-US" altLang="zh-TW" dirty="0"/>
          </a:p>
          <a:p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注意事項：</a:t>
            </a: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耳機麥克風插頭不能插錯，確實分開接上耳機跟麥克風插孔</a:t>
            </a: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接上一個裝置</a:t>
            </a:r>
            <a:r>
              <a:rPr kumimoji="1"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(</a:t>
            </a: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耳機或麥克風</a:t>
            </a:r>
            <a:r>
              <a:rPr kumimoji="1"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)</a:t>
            </a: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後，確認電腦螢幕出現偵測到該裝置的圖示後，再接上另一個裝置</a:t>
            </a: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2216496-D823-4EDD-8685-D04519EE07CF}"/>
              </a:ext>
            </a:extLst>
          </p:cNvPr>
          <p:cNvSpPr>
            <a:spLocks/>
          </p:cNvSpPr>
          <p:nvPr/>
        </p:nvSpPr>
        <p:spPr bwMode="auto">
          <a:xfrm flipH="1">
            <a:off x="3650411" y="4016523"/>
            <a:ext cx="757687" cy="288032"/>
          </a:xfrm>
          <a:prstGeom prst="accentCallout2">
            <a:avLst>
              <a:gd name="adj1" fmla="val 29630"/>
              <a:gd name="adj2" fmla="val 101617"/>
              <a:gd name="adj3" fmla="val 25843"/>
              <a:gd name="adj4" fmla="val 142359"/>
              <a:gd name="adj5" fmla="val -54607"/>
              <a:gd name="adj6" fmla="val 188969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 algn="ctr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麥克風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D17694A-944D-4B22-8F88-9FD95354CA4D}"/>
              </a:ext>
            </a:extLst>
          </p:cNvPr>
          <p:cNvSpPr>
            <a:spLocks/>
          </p:cNvSpPr>
          <p:nvPr/>
        </p:nvSpPr>
        <p:spPr bwMode="auto">
          <a:xfrm flipH="1">
            <a:off x="3650411" y="4626123"/>
            <a:ext cx="757687" cy="288032"/>
          </a:xfrm>
          <a:prstGeom prst="accentCallout2">
            <a:avLst>
              <a:gd name="adj1" fmla="val 29630"/>
              <a:gd name="adj2" fmla="val 101617"/>
              <a:gd name="adj3" fmla="val 25843"/>
              <a:gd name="adj4" fmla="val 142359"/>
              <a:gd name="adj5" fmla="val -54607"/>
              <a:gd name="adj6" fmla="val 188969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 algn="ctr"/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耳機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E734F58-4294-4C47-9C14-904F97F3F39C}"/>
              </a:ext>
            </a:extLst>
          </p:cNvPr>
          <p:cNvSpPr txBox="1"/>
          <p:nvPr/>
        </p:nvSpPr>
        <p:spPr>
          <a:xfrm>
            <a:off x="4556567" y="1686610"/>
            <a:ext cx="61948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耳機麥克風插頭建議一個一個分開接上電腦，不要同時插上</a:t>
            </a:r>
            <a:endParaRPr kumimoji="1" lang="en-US" altLang="zh-TW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8D87B2-5CB8-43EF-B982-888DBA9D4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69" y="5050980"/>
            <a:ext cx="2845118" cy="1441895"/>
          </a:xfrm>
          <a:prstGeom prst="rect">
            <a:avLst/>
          </a:prstGeom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B82AF300-BD1C-4FFC-810D-FA0018F02122}"/>
              </a:ext>
            </a:extLst>
          </p:cNvPr>
          <p:cNvSpPr>
            <a:spLocks/>
          </p:cNvSpPr>
          <p:nvPr/>
        </p:nvSpPr>
        <p:spPr bwMode="auto">
          <a:xfrm>
            <a:off x="5528930" y="5729153"/>
            <a:ext cx="2956087" cy="288032"/>
          </a:xfrm>
          <a:prstGeom prst="accentCallout2">
            <a:avLst>
              <a:gd name="adj1" fmla="val 29630"/>
              <a:gd name="adj2" fmla="val 101617"/>
              <a:gd name="adj3" fmla="val 22151"/>
              <a:gd name="adj4" fmla="val 112074"/>
              <a:gd name="adj5" fmla="val 70902"/>
              <a:gd name="adj6" fmla="val 127795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 algn="ctr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電腦偵測接上耳機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麥克風裝置訊息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5DAF9E6-A5D4-4254-BA85-73E24E645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" y="3733777"/>
            <a:ext cx="2216277" cy="2956370"/>
          </a:xfrm>
          <a:prstGeom prst="rect">
            <a:avLst/>
          </a:prstGeom>
        </p:spPr>
      </p:pic>
      <p:sp>
        <p:nvSpPr>
          <p:cNvPr id="13" name="AutoShape 8">
            <a:extLst>
              <a:ext uri="{FF2B5EF4-FFF2-40B4-BE49-F238E27FC236}">
                <a16:creationId xmlns:a16="http://schemas.microsoft.com/office/drawing/2014/main" id="{D132F4B9-4DCF-4AB5-88F9-100D2E90F420}"/>
              </a:ext>
            </a:extLst>
          </p:cNvPr>
          <p:cNvSpPr>
            <a:spLocks/>
          </p:cNvSpPr>
          <p:nvPr/>
        </p:nvSpPr>
        <p:spPr bwMode="auto">
          <a:xfrm flipH="1">
            <a:off x="3110130" y="6296763"/>
            <a:ext cx="4262822" cy="288032"/>
          </a:xfrm>
          <a:prstGeom prst="accentCallout2">
            <a:avLst>
              <a:gd name="adj1" fmla="val 66389"/>
              <a:gd name="adj2" fmla="val 100759"/>
              <a:gd name="adj3" fmla="val 72277"/>
              <a:gd name="adj4" fmla="val 110645"/>
              <a:gd name="adj5" fmla="val 37484"/>
              <a:gd name="adj6" fmla="val 127795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 algn="ctr"/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麥克風收音孔位置在下嘴唇距離嘴巴</a:t>
            </a:r>
            <a:r>
              <a:rPr lang="en-US" altLang="zh-TW" sz="1400" dirty="0">
                <a:latin typeface="Microsoft YaHei" pitchFamily="34" charset="-122"/>
                <a:ea typeface="Microsoft YaHei" pitchFamily="34" charset="-122"/>
              </a:rPr>
              <a:t>2-3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公分即可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6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8AEBE91-B90B-46EE-A769-217F102D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2876"/>
            <a:ext cx="3262031" cy="4351338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A63E2D-9FBE-4B8C-B9E8-58F3666C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一般</a:t>
            </a:r>
            <a:r>
              <a:rPr kumimoji="1"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PC/NB</a:t>
            </a:r>
            <a:r>
              <a:rPr kumimoji="1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接手機免持聽筒裝置設定方式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9C567-A524-49B5-923E-8AC008928B9D}"/>
              </a:ext>
            </a:extLst>
          </p:cNvPr>
          <p:cNvSpPr txBox="1"/>
          <p:nvPr/>
        </p:nvSpPr>
        <p:spPr>
          <a:xfrm>
            <a:off x="4557278" y="1443841"/>
            <a:ext cx="7365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此為較新型電腦使用手機</a:t>
            </a:r>
            <a:r>
              <a:rPr kumimoji="1" lang="en-US" altLang="zh-TW" sz="20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3.5mm</a:t>
            </a:r>
            <a:r>
              <a:rPr kumimoji="1" lang="zh-TW" altLang="en-US" sz="2000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音源訊號插頭接上電腦示意圖</a:t>
            </a:r>
            <a:endParaRPr kumimoji="1" lang="en-US" altLang="zh-TW" sz="2000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kumimoji="1" lang="en-US" altLang="zh-TW" sz="2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有些新型電腦只有一個</a:t>
            </a:r>
            <a:r>
              <a:rPr kumimoji="1" lang="en-US" altLang="zh-TW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3.5mm</a:t>
            </a:r>
            <a:r>
              <a:rPr kumimoji="1" lang="zh-TW" altLang="en-US" sz="2400" dirty="0">
                <a:solidFill>
                  <a:schemeClr val="bg1">
                    <a:lumMod val="5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音源訊號單一插孔</a:t>
            </a:r>
            <a:endParaRPr kumimoji="1" lang="en-US" altLang="zh-TW" sz="2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kumimoji="1" lang="en-US" altLang="zh-TW" sz="2400" dirty="0">
              <a:solidFill>
                <a:schemeClr val="bg1">
                  <a:lumMod val="5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錄音注意事項：</a:t>
            </a: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裝置接上電腦音源插孔後，若出現選擇裝置圖示，請選擇</a:t>
            </a:r>
            <a:r>
              <a:rPr kumimoji="1" lang="en-US" altLang="zh-TW" sz="20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〝</a:t>
            </a:r>
            <a:r>
              <a:rPr kumimoji="1" lang="zh-TW" altLang="en-US" sz="20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耳麥</a:t>
            </a:r>
            <a:r>
              <a:rPr kumimoji="1" lang="en-US" altLang="zh-TW" sz="20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〞</a:t>
            </a: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，否則會是由電腦內建喇叭收音，易出現環境噪音干擾無法完成</a:t>
            </a:r>
            <a:r>
              <a:rPr kumimoji="1" lang="en-US" altLang="zh-TW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MyET</a:t>
            </a: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測驗或分數過低；或者是根本收不到聲音</a:t>
            </a: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不要同時接上免持聽筒跟耳機麥克風，兩種裝置會互相干擾</a:t>
            </a: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kumimoji="1" lang="en-US" altLang="zh-TW" sz="2000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2216496-D823-4EDD-8685-D04519EE07CF}"/>
              </a:ext>
            </a:extLst>
          </p:cNvPr>
          <p:cNvSpPr>
            <a:spLocks/>
          </p:cNvSpPr>
          <p:nvPr/>
        </p:nvSpPr>
        <p:spPr bwMode="auto">
          <a:xfrm flipH="1">
            <a:off x="3183737" y="4468078"/>
            <a:ext cx="1492467" cy="529763"/>
          </a:xfrm>
          <a:prstGeom prst="accentCallout2">
            <a:avLst>
              <a:gd name="adj1" fmla="val 29630"/>
              <a:gd name="adj2" fmla="val 101617"/>
              <a:gd name="adj3" fmla="val 16062"/>
              <a:gd name="adj4" fmla="val 125019"/>
              <a:gd name="adj5" fmla="val -54608"/>
              <a:gd name="adj6" fmla="val 144463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手機</a:t>
            </a:r>
            <a:r>
              <a:rPr lang="en-US" altLang="zh-TW" sz="1400" b="0" dirty="0">
                <a:latin typeface="Microsoft YaHei" pitchFamily="34" charset="-122"/>
                <a:ea typeface="Microsoft YaHei" pitchFamily="34" charset="-122"/>
              </a:rPr>
              <a:t>3.5mm</a:t>
            </a:r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音源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裝置插孔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 algn="just"/>
            <a:endParaRPr lang="en-US" altLang="zh-TW" sz="1400" b="0" dirty="0">
              <a:ea typeface="標楷體" pitchFamily="65" charset="-120"/>
            </a:endParaRPr>
          </a:p>
        </p:txBody>
      </p:sp>
      <p:pic>
        <p:nvPicPr>
          <p:cNvPr id="1026" name="Picture 2" descr="ãiphone earpods è³æ©ãçåçæå°çµæ">
            <a:extLst>
              <a:ext uri="{FF2B5EF4-FFF2-40B4-BE49-F238E27FC236}">
                <a16:creationId xmlns:a16="http://schemas.microsoft.com/office/drawing/2014/main" id="{E24E9A1C-C7E6-4DBE-A29D-AF6D2A3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952"/>
            <a:ext cx="1391262" cy="139126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80D9290-4760-445F-B30F-30384CA16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95" y="4468078"/>
            <a:ext cx="3378708" cy="2363624"/>
          </a:xfrm>
          <a:prstGeom prst="rect">
            <a:avLst/>
          </a:prstGeom>
        </p:spPr>
      </p:pic>
      <p:sp>
        <p:nvSpPr>
          <p:cNvPr id="13" name="AutoShape 8">
            <a:extLst>
              <a:ext uri="{FF2B5EF4-FFF2-40B4-BE49-F238E27FC236}">
                <a16:creationId xmlns:a16="http://schemas.microsoft.com/office/drawing/2014/main" id="{84276275-80B0-4023-8B2E-1DB8E0843FCF}"/>
              </a:ext>
            </a:extLst>
          </p:cNvPr>
          <p:cNvSpPr>
            <a:spLocks/>
          </p:cNvSpPr>
          <p:nvPr/>
        </p:nvSpPr>
        <p:spPr bwMode="auto">
          <a:xfrm flipH="1">
            <a:off x="7144802" y="5565258"/>
            <a:ext cx="3608922" cy="529763"/>
          </a:xfrm>
          <a:prstGeom prst="accentCallout2">
            <a:avLst>
              <a:gd name="adj1" fmla="val 29630"/>
              <a:gd name="adj2" fmla="val 101617"/>
              <a:gd name="adj3" fmla="val 28648"/>
              <a:gd name="adj4" fmla="val 116309"/>
              <a:gd name="adj5" fmla="val -18983"/>
              <a:gd name="adj6" fmla="val 131070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b="1" dirty="0">
                <a:latin typeface="Microsoft YaHei" pitchFamily="34" charset="-122"/>
                <a:ea typeface="Microsoft YaHei" pitchFamily="34" charset="-122"/>
              </a:rPr>
              <a:t>手機</a:t>
            </a:r>
            <a:r>
              <a:rPr lang="en-US" altLang="zh-TW" sz="1400" b="1" dirty="0">
                <a:latin typeface="Microsoft YaHei" pitchFamily="34" charset="-122"/>
                <a:ea typeface="Microsoft YaHei" pitchFamily="34" charset="-122"/>
              </a:rPr>
              <a:t>3.5mm</a:t>
            </a:r>
            <a:r>
              <a:rPr lang="zh-TW" altLang="en-US" sz="1400" b="1" dirty="0">
                <a:latin typeface="Microsoft YaHei" pitchFamily="34" charset="-122"/>
                <a:ea typeface="Microsoft YaHei" pitchFamily="34" charset="-122"/>
              </a:rPr>
              <a:t>音源訊號對應裝置為〝耳麥</a:t>
            </a:r>
            <a:r>
              <a:rPr lang="en-US" altLang="zh-TW" sz="1400" b="1" dirty="0">
                <a:latin typeface="Microsoft YaHei" pitchFamily="34" charset="-122"/>
                <a:ea typeface="Microsoft YaHei" pitchFamily="34" charset="-122"/>
              </a:rPr>
              <a:t>〞</a:t>
            </a:r>
            <a:r>
              <a:rPr lang="zh-TW" altLang="en-US" sz="1400" b="1" dirty="0">
                <a:latin typeface="Microsoft YaHei" pitchFamily="34" charset="-122"/>
                <a:ea typeface="Microsoft YaHei" pitchFamily="34" charset="-122"/>
              </a:rPr>
              <a:t>，</a:t>
            </a:r>
            <a:endParaRPr lang="en-US" altLang="zh-TW" sz="1400" b="1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r>
              <a:rPr lang="zh-TW" altLang="en-US" sz="1400" b="1" dirty="0">
                <a:latin typeface="Microsoft YaHei" pitchFamily="34" charset="-122"/>
                <a:ea typeface="Microsoft YaHei" pitchFamily="34" charset="-122"/>
              </a:rPr>
              <a:t>不是耳機，也不是麥克風</a:t>
            </a:r>
            <a:endParaRPr lang="en-US" altLang="zh-TW" sz="1400" b="1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5B5864F-A81F-422A-B643-C24070F340D8}"/>
              </a:ext>
            </a:extLst>
          </p:cNvPr>
          <p:cNvSpPr>
            <a:spLocks/>
          </p:cNvSpPr>
          <p:nvPr/>
        </p:nvSpPr>
        <p:spPr bwMode="auto">
          <a:xfrm flipH="1">
            <a:off x="2653589" y="6078853"/>
            <a:ext cx="1492467" cy="529763"/>
          </a:xfrm>
          <a:prstGeom prst="accentCallout2">
            <a:avLst>
              <a:gd name="adj1" fmla="val 29630"/>
              <a:gd name="adj2" fmla="val 101617"/>
              <a:gd name="adj3" fmla="val 16062"/>
              <a:gd name="adj4" fmla="val 125019"/>
              <a:gd name="adj5" fmla="val -54608"/>
              <a:gd name="adj6" fmla="val 144463"/>
            </a:avLst>
          </a:prstGeom>
          <a:solidFill>
            <a:srgbClr val="0070C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261938" indent="-261938"/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手機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免持聽筒</a:t>
            </a:r>
            <a:endParaRPr lang="en-US" altLang="zh-TW" sz="140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r>
              <a:rPr lang="zh-TW" altLang="en-US" sz="1400" b="0" dirty="0">
                <a:latin typeface="Microsoft YaHei" pitchFamily="34" charset="-122"/>
                <a:ea typeface="Microsoft YaHei" pitchFamily="34" charset="-122"/>
              </a:rPr>
              <a:t>可以聽跟</a:t>
            </a:r>
            <a:r>
              <a:rPr lang="zh-TW" altLang="en-US" sz="1400" dirty="0">
                <a:latin typeface="Microsoft YaHei" pitchFamily="34" charset="-122"/>
                <a:ea typeface="Microsoft YaHei" pitchFamily="34" charset="-122"/>
              </a:rPr>
              <a:t>錄音</a:t>
            </a:r>
            <a:endParaRPr lang="en-US" altLang="zh-TW" sz="1400" b="0" dirty="0">
              <a:latin typeface="Microsoft YaHei" pitchFamily="34" charset="-122"/>
              <a:ea typeface="Microsoft YaHei" pitchFamily="34" charset="-122"/>
            </a:endParaRPr>
          </a:p>
          <a:p>
            <a:pPr marL="261938" indent="-261938"/>
            <a:endParaRPr lang="en-US" altLang="zh-TW" sz="1400" b="0" dirty="0">
              <a:ea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DD38245-7F2A-44A5-A397-840466F9347C}"/>
              </a:ext>
            </a:extLst>
          </p:cNvPr>
          <p:cNvSpPr txBox="1"/>
          <p:nvPr/>
        </p:nvSpPr>
        <p:spPr>
          <a:xfrm>
            <a:off x="4630999" y="1792940"/>
            <a:ext cx="482134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可使用自己的手機免持聽筒裝置來錄音</a:t>
            </a:r>
            <a:endParaRPr kumimoji="1" lang="en-US" altLang="zh-TW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20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BA856-BA42-4B4F-A7A9-43F3172E2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7749"/>
            <a:ext cx="9144000" cy="88250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4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MyET</a:t>
            </a: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順利錄音</a:t>
            </a:r>
            <a:r>
              <a:rPr kumimoji="1"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1"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獲取高分秘訣</a:t>
            </a:r>
            <a:endParaRPr kumimoji="1" lang="zh-TW" altLang="en-US" sz="4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9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1331</Words>
  <Application>Microsoft Office PowerPoint</Application>
  <PresentationFormat>寬螢幕</PresentationFormat>
  <Paragraphs>117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Microsoft YaHei</vt:lpstr>
      <vt:lpstr>細明體</vt:lpstr>
      <vt:lpstr>Arial</vt:lpstr>
      <vt:lpstr>Calibri</vt:lpstr>
      <vt:lpstr>Calibri Light</vt:lpstr>
      <vt:lpstr>Wingdings</vt:lpstr>
      <vt:lpstr>Office 佈景主題</vt:lpstr>
      <vt:lpstr>MyET 操作注意事項</vt:lpstr>
      <vt:lpstr>MyET登入賬密步驟</vt:lpstr>
      <vt:lpstr>下載安裝與登入MyET軟體</vt:lpstr>
      <vt:lpstr>行動裝置進入MyET軟體</vt:lpstr>
      <vt:lpstr>個人賬號密碼無法登入MyET原因</vt:lpstr>
      <vt:lpstr>使用耳機麥克風錄音注意事項</vt:lpstr>
      <vt:lpstr>一般PC/NB耳機麥克風裝置接上方式</vt:lpstr>
      <vt:lpstr>一般PC/NB接手機免持聽筒裝置設定方式</vt:lpstr>
      <vt:lpstr>MyET順利錄音/獲取高分秘訣</vt:lpstr>
      <vt:lpstr>使用過程順利錄音/獲得高分秘訣</vt:lpstr>
      <vt:lpstr>MyET錄音品質不良解決方式</vt:lpstr>
      <vt:lpstr>測驗過程不順利錄音解決方式</vt:lpstr>
      <vt:lpstr>四種完成老師指定MyET作業方式說明</vt:lpstr>
      <vt:lpstr>在首頁新指定作業的〝小紅點〞通知中完成作業</vt:lpstr>
      <vt:lpstr>在首頁點選進入〝作業與班級〞完成作業</vt:lpstr>
      <vt:lpstr>在〝作業與班級〞 〝我加入的班級社群〞完成作業</vt:lpstr>
      <vt:lpstr>在〝我的成績〞 〝我的作業〞中完成作業</vt:lpstr>
      <vt:lpstr>SPT測驗完成步驟</vt:lpstr>
      <vt:lpstr>在MyET首頁點選進入SPT測驗</vt:lpstr>
      <vt:lpstr>在SPT測驗說明頁面，點選開始測驗按鈕</vt:lpstr>
      <vt:lpstr>正式測驗前先測試麥克風是否正常收音</vt:lpstr>
      <vt:lpstr>開始測驗後，每個句子在15秒內完成複誦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MyET 口說測驗耳機麥克風注意事項</dc:title>
  <dc:creator>Hsuson</dc:creator>
  <cp:lastModifiedBy>Hsuson</cp:lastModifiedBy>
  <cp:revision>46</cp:revision>
  <dcterms:created xsi:type="dcterms:W3CDTF">2018-11-01T07:25:56Z</dcterms:created>
  <dcterms:modified xsi:type="dcterms:W3CDTF">2019-08-28T07:27:38Z</dcterms:modified>
</cp:coreProperties>
</file>