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5"/>
  </p:notesMasterIdLst>
  <p:sldIdLst>
    <p:sldId id="317" r:id="rId2"/>
    <p:sldId id="323" r:id="rId3"/>
    <p:sldId id="32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990000"/>
    <a:srgbClr val="E7F5F0"/>
    <a:srgbClr val="FF3300"/>
    <a:srgbClr val="808000"/>
    <a:srgbClr val="0099FF"/>
    <a:srgbClr val="006600"/>
    <a:srgbClr val="CC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2-4F25-B495-607FAD90C8B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2-4F25-B495-607FAD90C8B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22-4F25-B495-607FAD90C8B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22-4F25-B495-607FAD90C8B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28-4037-995F-CC50461DBAE3}"/>
              </c:ext>
            </c:extLst>
          </c:dPt>
          <c:dLbls>
            <c:dLbl>
              <c:idx val="4"/>
              <c:layout>
                <c:manualLayout>
                  <c:x val="0.11160180184498848"/>
                  <c:y val="4.90070384735045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28-4037-995F-CC50461DB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6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抽考 10%</c:v>
                </c:pt>
                <c:pt idx="1">
                  <c:v>字音字形、注釋 10%</c:v>
                </c:pt>
                <c:pt idx="2">
                  <c:v>作業 15%</c:v>
                </c:pt>
                <c:pt idx="3">
                  <c:v>平時考 15%</c:v>
                </c:pt>
                <c:pt idx="4">
                  <c:v>段考 50%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8-4037-995F-CC50461DBA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4268072007657"/>
          <c:y val="0.12648226266580903"/>
          <c:w val="0.28019057819978382"/>
          <c:h val="0.75658998634912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400" b="1">
          <a:latin typeface="Times New Roman" panose="02020603050405020304" pitchFamily="18" charset="0"/>
          <a:ea typeface="新細明體" panose="02020500000000000000" pitchFamily="18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64A31-7169-478A-8240-A570DE7D6923}" type="datetimeFigureOut">
              <a:rPr lang="zh-TW" altLang="en-US" smtClean="0"/>
              <a:t>2024/2/15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45649-4A72-4923-84AE-1FAC4E2720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4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45649-4A72-4923-84AE-1FAC4E27207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96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45649-4A72-4923-84AE-1FAC4E27207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37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45649-4A72-4923-84AE-1FAC4E27207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68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AE66AE-E3A6-4978-92AF-5C2D555E7D36}"/>
              </a:ext>
            </a:extLst>
          </p:cNvPr>
          <p:cNvSpPr/>
          <p:nvPr userDrawn="1"/>
        </p:nvSpPr>
        <p:spPr>
          <a:xfrm>
            <a:off x="9750669" y="0"/>
            <a:ext cx="244133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34FAE18-2870-E51C-0CE3-35DF01502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9750669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0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57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altLang="en-US" sz="4800" kern="1200" cap="all" baseline="0" dirty="0">
                <a:solidFill>
                  <a:srgbClr val="002060"/>
                </a:solidFill>
                <a:effectLst>
                  <a:glow rad="139700">
                    <a:srgbClr val="800000">
                      <a:alpha val="20784"/>
                    </a:srgb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 algn="just">
              <a:defRPr>
                <a:latin typeface="+mn-ea"/>
                <a:ea typeface="+mn-ea"/>
              </a:defRPr>
            </a:lvl1pPr>
            <a:lvl2pPr algn="just">
              <a:defRPr>
                <a:latin typeface="+mn-ea"/>
                <a:ea typeface="+mn-ea"/>
              </a:defRPr>
            </a:lvl2pPr>
            <a:lvl3pPr algn="just">
              <a:defRPr>
                <a:latin typeface="+mn-ea"/>
                <a:ea typeface="+mn-ea"/>
              </a:defRPr>
            </a:lvl3pPr>
            <a:lvl4pPr algn="just">
              <a:defRPr>
                <a:latin typeface="+mn-ea"/>
                <a:ea typeface="+mn-ea"/>
              </a:defRPr>
            </a:lvl4pPr>
            <a:lvl5pPr algn="just"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圖片 7" descr="C:\Users\User\Desktop\150067571.jpg"/>
          <p:cNvPicPr/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84974" y="0"/>
            <a:ext cx="3207026" cy="92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9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8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0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8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1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A72D741-B625-9643-4148-D39C11C8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11202</a:t>
            </a:r>
            <a:r>
              <a:rPr lang="zh-TW" altLang="en-US" dirty="0"/>
              <a:t>學校日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rgbClr val="C00000"/>
                </a:solidFill>
              </a:rPr>
              <a:t>國文老師的叮嚀</a:t>
            </a:r>
            <a:endParaRPr lang="en-US" altLang="zh-TW" sz="66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zh-TW" altLang="en-US" sz="2800" b="1" dirty="0">
                <a:solidFill>
                  <a:srgbClr val="003300"/>
                </a:solidFill>
              </a:rPr>
              <a:t>南山高中邱照恩老師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基礎扎根落實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3" y="1963271"/>
            <a:ext cx="10910673" cy="4733364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72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kern="100" dirty="0">
                <a:cs typeface="Times New Roman"/>
              </a:rPr>
              <a:t>叮囑課程複習及事前預習。</a:t>
            </a:r>
            <a:endParaRPr lang="en-US" altLang="zh-TW" sz="2400" kern="100" dirty="0">
              <a:cs typeface="Times New Roman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kern="100" dirty="0">
                <a:solidFill>
                  <a:srgbClr val="CC6600"/>
                </a:solidFill>
                <a:cs typeface="Times New Roman"/>
              </a:rPr>
              <a:t>大量閱讀題型，以及跨學科閱讀。</a:t>
            </a:r>
            <a:endParaRPr lang="en-US" altLang="zh-TW" sz="2400" kern="100" dirty="0">
              <a:solidFill>
                <a:srgbClr val="CC6600"/>
              </a:solidFill>
              <a:cs typeface="Times New Roman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kern="100" dirty="0">
                <a:solidFill>
                  <a:srgbClr val="CC6600"/>
                </a:solidFill>
                <a:cs typeface="Times New Roman"/>
              </a:rPr>
              <a:t>進行分析與自答</a:t>
            </a:r>
            <a:r>
              <a:rPr lang="zh-TW" altLang="en-US" sz="2400" kern="100" dirty="0">
                <a:cs typeface="Times New Roman"/>
              </a:rPr>
              <a:t>，循序漸進由淺入深。</a:t>
            </a:r>
            <a:endParaRPr lang="en-US" altLang="zh-TW" sz="2400" kern="100" dirty="0">
              <a:cs typeface="Times New Roman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kern="100" dirty="0">
                <a:cs typeface="Times New Roman"/>
              </a:rPr>
              <a:t>勤做筆記、詢問老師及同學、複習及訂正。</a:t>
            </a:r>
            <a:endParaRPr lang="en-US" altLang="zh-TW" sz="2400" kern="100" dirty="0">
              <a:cs typeface="Times New Roman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kern="100" dirty="0">
                <a:solidFill>
                  <a:srgbClr val="CC3300"/>
                </a:solidFill>
                <a:cs typeface="Times New Roman"/>
              </a:rPr>
              <a:t>課程以培養及提升能力為要，校內教材厚實根本基礎。</a:t>
            </a:r>
            <a:endParaRPr lang="en-US" altLang="zh-TW" sz="2400" kern="100" dirty="0">
              <a:solidFill>
                <a:srgbClr val="CC3300"/>
              </a:solidFill>
              <a:cs typeface="Times New Roman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kern="100" dirty="0">
                <a:solidFill>
                  <a:srgbClr val="CC3300"/>
                </a:solidFill>
                <a:cs typeface="Times New Roman"/>
              </a:rPr>
              <a:t>跨學科分析式寫作。</a:t>
            </a:r>
            <a:endParaRPr lang="en-US" altLang="zh-TW" sz="2400" kern="100" dirty="0">
              <a:solidFill>
                <a:srgbClr val="CC3300"/>
              </a:solidFill>
              <a:cs typeface="Times New Roman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CC66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版本教材：翰林版課本</a:t>
            </a:r>
            <a:r>
              <a:rPr lang="en-US" altLang="zh-TW" sz="2400" dirty="0">
                <a:solidFill>
                  <a:srgbClr val="CC66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solidFill>
                  <a:srgbClr val="CC66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含習作</a:t>
            </a:r>
            <a:r>
              <a:rPr lang="en-US" altLang="zh-TW" sz="2400" dirty="0">
                <a:solidFill>
                  <a:srgbClr val="CC66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輔助教材：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成語典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、速講義、單元卷、南叢、議題式素養、 教師自選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編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文章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作文教材：國文科教學研究會編寫、個人自編閱讀分析素材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學期作文量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6-10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篇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ts val="3100"/>
              </a:lnSpc>
              <a:spcBef>
                <a:spcPts val="600"/>
              </a:spcBef>
            </a:pP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ts val="3100"/>
              </a:lnSpc>
            </a:pPr>
            <a:endParaRPr lang="zh-TW" altLang="en-US" sz="2400" kern="100" dirty="0">
              <a:solidFill>
                <a:srgbClr val="CC3300"/>
              </a:solidFill>
              <a:cs typeface="Times New Roman"/>
            </a:endParaRPr>
          </a:p>
        </p:txBody>
      </p: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66783" y="618517"/>
            <a:ext cx="10364451" cy="1596177"/>
          </a:xfrm>
        </p:spPr>
        <p:txBody>
          <a:bodyPr/>
          <a:lstStyle/>
          <a:p>
            <a:r>
              <a:rPr lang="zh-TW" altLang="en-US" dirty="0"/>
              <a:t>國文學期評分方式：</a:t>
            </a:r>
            <a:br>
              <a:rPr lang="en-US" altLang="zh-TW" dirty="0"/>
            </a:br>
            <a:r>
              <a:rPr lang="zh-TW" altLang="en-US" dirty="0"/>
              <a:t>平時</a:t>
            </a:r>
            <a:r>
              <a:rPr lang="en-US" altLang="zh-TW" dirty="0"/>
              <a:t>50%</a:t>
            </a:r>
            <a:r>
              <a:rPr lang="zh-TW" altLang="en-US" dirty="0"/>
              <a:t>、段考</a:t>
            </a:r>
            <a:r>
              <a:rPr lang="en-US" altLang="zh-TW" dirty="0"/>
              <a:t>50%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449907"/>
              </p:ext>
            </p:extLst>
          </p:nvPr>
        </p:nvGraphicFramePr>
        <p:xfrm>
          <a:off x="659297" y="2133600"/>
          <a:ext cx="11362374" cy="462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4694</TotalTime>
  <Words>149</Words>
  <Application>Microsoft Office PowerPoint</Application>
  <PresentationFormat>寬螢幕</PresentationFormat>
  <Paragraphs>17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Times New Roman</vt:lpstr>
      <vt:lpstr>Tw Cen MT</vt:lpstr>
      <vt:lpstr>小水滴</vt:lpstr>
      <vt:lpstr>11202學校日</vt:lpstr>
      <vt:lpstr>基礎扎根落實</vt:lpstr>
      <vt:lpstr>國文學期評分方式： 平時50%、段考50%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照恩 邱</cp:lastModifiedBy>
  <cp:revision>607</cp:revision>
  <dcterms:created xsi:type="dcterms:W3CDTF">2013-07-30T10:42:00Z</dcterms:created>
  <dcterms:modified xsi:type="dcterms:W3CDTF">2024-02-15T10:43:01Z</dcterms:modified>
</cp:coreProperties>
</file>